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12.jpg" ContentType="image/jpg"/>
  <Override PartName="/ppt/media/image14.jpg" ContentType="image/jpg"/>
  <Override PartName="/ppt/media/image16.jpg" ContentType="image/jpg"/>
  <Override PartName="/ppt/media/image18.jpg" ContentType="image/jpg"/>
  <Override PartName="/ppt/media/image20.jpg" ContentType="image/jpg"/>
  <Override PartName="/ppt/media/image24.jpg" ContentType="image/jpg"/>
  <Override PartName="/ppt/media/image26.jpg" ContentType="image/jpg"/>
  <Override PartName="/ppt/media/image31.jpg" ContentType="image/jpg"/>
  <Override PartName="/ppt/media/image33.jpg" ContentType="image/jpg"/>
  <Override PartName="/ppt/media/image36.jpg" ContentType="image/jpg"/>
  <Override PartName="/ppt/media/image38.jpg" ContentType="image/jpg"/>
  <Override PartName="/ppt/media/image40.jpg" ContentType="image/jpg"/>
  <Override PartName="/ppt/media/image42.jpg" ContentType="image/jpg"/>
  <Override PartName="/ppt/media/image44.jpg" ContentType="image/jpg"/>
  <Override PartName="/ppt/media/image46.jpg" ContentType="image/jpg"/>
  <Override PartName="/ppt/media/image48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130048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Durmaz Ortaokulu" userId="5ca09c0d27b30859" providerId="LiveId" clId="{BA14DAA6-48FB-4F56-983D-7BDD77B478A4}"/>
    <pc:docChg chg="custSel modSld">
      <pc:chgData name="Ali Durmaz Ortaokulu" userId="5ca09c0d27b30859" providerId="LiveId" clId="{BA14DAA6-48FB-4F56-983D-7BDD77B478A4}" dt="2025-02-13T07:06:31.712" v="30" actId="20577"/>
      <pc:docMkLst>
        <pc:docMk/>
      </pc:docMkLst>
      <pc:sldChg chg="addSp delSp modSp mod">
        <pc:chgData name="Ali Durmaz Ortaokulu" userId="5ca09c0d27b30859" providerId="LiveId" clId="{BA14DAA6-48FB-4F56-983D-7BDD77B478A4}" dt="2025-02-13T07:06:05.412" v="10" actId="1076"/>
        <pc:sldMkLst>
          <pc:docMk/>
          <pc:sldMk cId="0" sldId="256"/>
        </pc:sldMkLst>
        <pc:grpChg chg="del">
          <ac:chgData name="Ali Durmaz Ortaokulu" userId="5ca09c0d27b30859" providerId="LiveId" clId="{BA14DAA6-48FB-4F56-983D-7BDD77B478A4}" dt="2025-02-13T07:01:37.762" v="0" actId="478"/>
          <ac:grpSpMkLst>
            <pc:docMk/>
            <pc:sldMk cId="0" sldId="256"/>
            <ac:grpSpMk id="3" creationId="{00000000-0000-0000-0000-000000000000}"/>
          </ac:grpSpMkLst>
        </pc:grpChg>
        <pc:graphicFrameChg chg="add del mod">
          <ac:chgData name="Ali Durmaz Ortaokulu" userId="5ca09c0d27b30859" providerId="LiveId" clId="{BA14DAA6-48FB-4F56-983D-7BDD77B478A4}" dt="2025-02-13T07:05:55.834" v="6" actId="478"/>
          <ac:graphicFrameMkLst>
            <pc:docMk/>
            <pc:sldMk cId="0" sldId="256"/>
            <ac:graphicFrameMk id="8" creationId="{3B4E1637-1F61-181D-04A4-EDE7DFE36618}"/>
          </ac:graphicFrameMkLst>
        </pc:graphicFrameChg>
        <pc:graphicFrameChg chg="add del mod">
          <ac:chgData name="Ali Durmaz Ortaokulu" userId="5ca09c0d27b30859" providerId="LiveId" clId="{BA14DAA6-48FB-4F56-983D-7BDD77B478A4}" dt="2025-02-13T07:05:59.782" v="8" actId="478"/>
          <ac:graphicFrameMkLst>
            <pc:docMk/>
            <pc:sldMk cId="0" sldId="256"/>
            <ac:graphicFrameMk id="9" creationId="{CF6A0AD4-C546-0CB6-7904-3CB4B158B3AA}"/>
          </ac:graphicFrameMkLst>
        </pc:graphicFrameChg>
        <pc:picChg chg="del topLvl">
          <ac:chgData name="Ali Durmaz Ortaokulu" userId="5ca09c0d27b30859" providerId="LiveId" clId="{BA14DAA6-48FB-4F56-983D-7BDD77B478A4}" dt="2025-02-13T07:01:39.092" v="1" actId="478"/>
          <ac:picMkLst>
            <pc:docMk/>
            <pc:sldMk cId="0" sldId="256"/>
            <ac:picMk id="4" creationId="{00000000-0000-0000-0000-000000000000}"/>
          </ac:picMkLst>
        </pc:picChg>
        <pc:picChg chg="del topLvl">
          <ac:chgData name="Ali Durmaz Ortaokulu" userId="5ca09c0d27b30859" providerId="LiveId" clId="{BA14DAA6-48FB-4F56-983D-7BDD77B478A4}" dt="2025-02-13T07:01:37.762" v="0" actId="478"/>
          <ac:picMkLst>
            <pc:docMk/>
            <pc:sldMk cId="0" sldId="256"/>
            <ac:picMk id="5" creationId="{00000000-0000-0000-0000-000000000000}"/>
          </ac:picMkLst>
        </pc:picChg>
        <pc:picChg chg="add mod">
          <ac:chgData name="Ali Durmaz Ortaokulu" userId="5ca09c0d27b30859" providerId="LiveId" clId="{BA14DAA6-48FB-4F56-983D-7BDD77B478A4}" dt="2025-02-13T07:06:05.412" v="10" actId="1076"/>
          <ac:picMkLst>
            <pc:docMk/>
            <pc:sldMk cId="0" sldId="256"/>
            <ac:picMk id="7" creationId="{BCC1B25F-61A4-A4E4-9FE6-4CEB7ED92F0B}"/>
          </ac:picMkLst>
        </pc:picChg>
      </pc:sldChg>
      <pc:sldChg chg="modSp mod">
        <pc:chgData name="Ali Durmaz Ortaokulu" userId="5ca09c0d27b30859" providerId="LiveId" clId="{BA14DAA6-48FB-4F56-983D-7BDD77B478A4}" dt="2025-02-13T07:06:31.712" v="30" actId="20577"/>
        <pc:sldMkLst>
          <pc:docMk/>
          <pc:sldMk cId="0" sldId="273"/>
        </pc:sldMkLst>
        <pc:spChg chg="mod">
          <ac:chgData name="Ali Durmaz Ortaokulu" userId="5ca09c0d27b30859" providerId="LiveId" clId="{BA14DAA6-48FB-4F56-983D-7BDD77B478A4}" dt="2025-02-13T07:06:31.712" v="30" actId="20577"/>
          <ac:spMkLst>
            <pc:docMk/>
            <pc:sldMk cId="0" sldId="273"/>
            <ac:spMk id="2" creationId="{00000000-0000-0000-0000-000000000000}"/>
          </ac:spMkLst>
        </pc:spChg>
      </pc:sldChg>
      <pc:sldChg chg="addSp delSp modSp mod">
        <pc:chgData name="Ali Durmaz Ortaokulu" userId="5ca09c0d27b30859" providerId="LiveId" clId="{BA14DAA6-48FB-4F56-983D-7BDD77B478A4}" dt="2025-02-13T07:06:20.172" v="15" actId="1076"/>
        <pc:sldMkLst>
          <pc:docMk/>
          <pc:sldMk cId="0" sldId="274"/>
        </pc:sldMkLst>
        <pc:grpChg chg="del">
          <ac:chgData name="Ali Durmaz Ortaokulu" userId="5ca09c0d27b30859" providerId="LiveId" clId="{BA14DAA6-48FB-4F56-983D-7BDD77B478A4}" dt="2025-02-13T07:06:13.864" v="11" actId="478"/>
          <ac:grpSpMkLst>
            <pc:docMk/>
            <pc:sldMk cId="0" sldId="274"/>
            <ac:grpSpMk id="6" creationId="{00000000-0000-0000-0000-000000000000}"/>
          </ac:grpSpMkLst>
        </pc:grpChg>
        <pc:picChg chg="add mod">
          <ac:chgData name="Ali Durmaz Ortaokulu" userId="5ca09c0d27b30859" providerId="LiveId" clId="{BA14DAA6-48FB-4F56-983D-7BDD77B478A4}" dt="2025-02-13T07:06:20.172" v="15" actId="1076"/>
          <ac:picMkLst>
            <pc:docMk/>
            <pc:sldMk cId="0" sldId="274"/>
            <ac:picMk id="10" creationId="{B56D5654-EB80-8556-AAC8-9E4367835A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000" y="683259"/>
            <a:ext cx="12750800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1" i="0">
                <a:solidFill>
                  <a:srgbClr val="D1F67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1" i="0">
                <a:solidFill>
                  <a:srgbClr val="D1F67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1" i="0">
                <a:solidFill>
                  <a:srgbClr val="D1F67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905E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1" i="0">
                <a:solidFill>
                  <a:srgbClr val="D1F67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5882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0600" y="595085"/>
            <a:ext cx="11023600" cy="1833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1" i="0">
                <a:solidFill>
                  <a:srgbClr val="D1F67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889" y="2725420"/>
            <a:ext cx="6901815" cy="596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0" y="4094276"/>
            <a:ext cx="7188834" cy="379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599"/>
              </a:lnSpc>
              <a:spcBef>
                <a:spcPts val="100"/>
              </a:spcBef>
            </a:pPr>
            <a:r>
              <a:rPr sz="7200" i="1" dirty="0">
                <a:solidFill>
                  <a:srgbClr val="FFFFFF"/>
                </a:solidFill>
                <a:latin typeface="Palatino Linotype"/>
                <a:cs typeface="Palatino Linotype"/>
              </a:rPr>
              <a:t>KİŞİSEL</a:t>
            </a:r>
            <a:r>
              <a:rPr sz="7200" b="0" spc="7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200" i="1" spc="40" dirty="0">
                <a:solidFill>
                  <a:srgbClr val="FFFFFF"/>
                </a:solidFill>
                <a:latin typeface="Palatino Linotype"/>
                <a:cs typeface="Palatino Linotype"/>
              </a:rPr>
              <a:t>HİJYEN</a:t>
            </a:r>
            <a:r>
              <a:rPr sz="7200" b="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200" i="1" spc="25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endParaRPr sz="7200">
              <a:latin typeface="Palatino Linotype"/>
              <a:cs typeface="Palatino Linotype"/>
            </a:endParaRPr>
          </a:p>
          <a:p>
            <a:pPr marR="23495" algn="ctr">
              <a:lnSpc>
                <a:spcPct val="100000"/>
              </a:lnSpc>
              <a:spcBef>
                <a:spcPts val="1260"/>
              </a:spcBef>
            </a:pPr>
            <a:r>
              <a:rPr sz="7200" i="1" spc="-270" dirty="0">
                <a:solidFill>
                  <a:srgbClr val="FFFFFF"/>
                </a:solidFill>
                <a:latin typeface="Palatino Linotype"/>
                <a:cs typeface="Palatino Linotype"/>
              </a:rPr>
              <a:t>OKUL</a:t>
            </a:r>
            <a:r>
              <a:rPr sz="7200" b="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200" i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HİJYENİ</a:t>
            </a:r>
            <a:endParaRPr sz="7200">
              <a:latin typeface="Palatino Linotype"/>
              <a:cs typeface="Palatino Linotype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CC1B25F-61A4-A4E4-9FE6-4CEB7ED92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5969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388620"/>
            <a:ext cx="5548630" cy="236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2700"/>
              </a:lnSpc>
              <a:spcBef>
                <a:spcPts val="100"/>
              </a:spcBef>
            </a:pPr>
            <a:r>
              <a:rPr sz="6800" spc="90" dirty="0"/>
              <a:t>Normalde</a:t>
            </a:r>
            <a:r>
              <a:rPr sz="6800" b="0" spc="330" dirty="0">
                <a:latin typeface="Times New Roman"/>
                <a:cs typeface="Times New Roman"/>
              </a:rPr>
              <a:t> </a:t>
            </a:r>
            <a:r>
              <a:rPr sz="6800" spc="260" dirty="0"/>
              <a:t>ter</a:t>
            </a:r>
            <a:r>
              <a:rPr sz="6800" b="0" spc="260" dirty="0">
                <a:latin typeface="Times New Roman"/>
                <a:cs typeface="Times New Roman"/>
              </a:rPr>
              <a:t> </a:t>
            </a:r>
            <a:r>
              <a:rPr sz="6800" spc="-10" dirty="0"/>
              <a:t>kokusuzdur.</a:t>
            </a:r>
            <a:endParaRPr sz="6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000" y="2946400"/>
            <a:ext cx="7986395" cy="619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0160" algn="ctr">
              <a:lnSpc>
                <a:spcPct val="112500"/>
              </a:lnSpc>
              <a:spcBef>
                <a:spcPts val="100"/>
              </a:spcBef>
            </a:pPr>
            <a:r>
              <a:rPr sz="4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Vücut</a:t>
            </a:r>
            <a:r>
              <a:rPr sz="40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gözeneklerinden</a:t>
            </a:r>
            <a:r>
              <a:rPr sz="40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çıktıktan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birkaç</a:t>
            </a:r>
            <a:r>
              <a:rPr sz="4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saniye</a:t>
            </a:r>
            <a:r>
              <a:rPr sz="4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sonra</a:t>
            </a:r>
            <a:r>
              <a:rPr sz="4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75" dirty="0">
                <a:solidFill>
                  <a:srgbClr val="FFFFFF"/>
                </a:solidFill>
                <a:latin typeface="Palatino Linotype"/>
                <a:cs typeface="Palatino Linotype"/>
              </a:rPr>
              <a:t>vücudun</a:t>
            </a:r>
            <a:r>
              <a:rPr sz="4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dış</a:t>
            </a: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Palatino Linotype"/>
                <a:cs typeface="Palatino Linotype"/>
              </a:rPr>
              <a:t>yüzeyindeki</a:t>
            </a:r>
            <a:r>
              <a:rPr sz="4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bakterilerce</a:t>
            </a:r>
            <a:r>
              <a:rPr sz="4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45" dirty="0">
                <a:solidFill>
                  <a:srgbClr val="FFFFFF"/>
                </a:solidFill>
                <a:latin typeface="Palatino Linotype"/>
                <a:cs typeface="Palatino Linotype"/>
              </a:rPr>
              <a:t>parçalanır.</a:t>
            </a:r>
            <a:endParaRPr sz="4000">
              <a:latin typeface="Palatino Linotype"/>
              <a:cs typeface="Palatino Linotype"/>
            </a:endParaRPr>
          </a:p>
          <a:p>
            <a:pPr marL="88900" marR="85725" indent="11430" algn="ctr">
              <a:lnSpc>
                <a:spcPct val="112500"/>
              </a:lnSpc>
            </a:pP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Bu</a:t>
            </a:r>
            <a:r>
              <a:rPr sz="4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parçalanma</a:t>
            </a:r>
            <a:r>
              <a:rPr sz="4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sonucunda</a:t>
            </a:r>
            <a:r>
              <a:rPr sz="4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giderek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artan</a:t>
            </a:r>
            <a:r>
              <a:rPr sz="4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kötü</a:t>
            </a:r>
            <a:r>
              <a:rPr sz="4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kokulu</a:t>
            </a:r>
            <a:r>
              <a:rPr sz="4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maddeler</a:t>
            </a:r>
            <a:r>
              <a:rPr sz="4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ortaya</a:t>
            </a: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çıkar.</a:t>
            </a:r>
            <a:endParaRPr sz="4000">
              <a:latin typeface="Palatino Linotype"/>
              <a:cs typeface="Palatino Linotype"/>
            </a:endParaRPr>
          </a:p>
          <a:p>
            <a:pPr marL="254000" marR="255904" algn="ctr">
              <a:lnSpc>
                <a:spcPct val="112500"/>
              </a:lnSpc>
            </a:pPr>
            <a:r>
              <a:rPr sz="4000" b="1" u="sng" spc="114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Palatino Linotype"/>
                <a:cs typeface="Palatino Linotype"/>
              </a:rPr>
              <a:t>*Bu</a:t>
            </a:r>
            <a:r>
              <a:rPr sz="4000" u="sng" spc="290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Palatino Linotype"/>
                <a:cs typeface="Palatino Linotype"/>
              </a:rPr>
              <a:t>durumda</a:t>
            </a:r>
            <a:r>
              <a:rPr sz="4000" u="sng" spc="290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Palatino Linotype"/>
                <a:cs typeface="Palatino Linotype"/>
              </a:rPr>
              <a:t>sık</a:t>
            </a:r>
            <a:r>
              <a:rPr sz="4000" u="sng" spc="290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Palatino Linotype"/>
                <a:cs typeface="Palatino Linotype"/>
              </a:rPr>
              <a:t>duş</a:t>
            </a:r>
            <a:r>
              <a:rPr sz="4000" u="sng" spc="290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Palatino Linotype"/>
                <a:cs typeface="Palatino Linotype"/>
              </a:rPr>
              <a:t>almalı</a:t>
            </a:r>
            <a:r>
              <a:rPr sz="4000" u="sng" spc="290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spc="-25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Palatino Linotype"/>
                <a:cs typeface="Palatino Linotype"/>
              </a:rPr>
              <a:t>ve</a:t>
            </a:r>
            <a:r>
              <a:rPr sz="4000" spc="-25" dirty="0">
                <a:solidFill>
                  <a:srgbClr val="EFA1A1"/>
                </a:solidFill>
                <a:latin typeface="Times New Roman"/>
                <a:cs typeface="Times New Roman"/>
              </a:rPr>
              <a:t> </a:t>
            </a:r>
            <a:r>
              <a:rPr sz="4000" b="1" u="sng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Palatino Linotype"/>
                <a:cs typeface="Palatino Linotype"/>
              </a:rPr>
              <a:t>koltuk</a:t>
            </a:r>
            <a:r>
              <a:rPr sz="4000" u="sng" spc="360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Palatino Linotype"/>
                <a:cs typeface="Palatino Linotype"/>
              </a:rPr>
              <a:t>altlarımızı</a:t>
            </a:r>
            <a:r>
              <a:rPr sz="4000" u="sng" spc="365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spc="70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Palatino Linotype"/>
                <a:cs typeface="Palatino Linotype"/>
              </a:rPr>
              <a:t>temiz</a:t>
            </a:r>
            <a:r>
              <a:rPr sz="4000" spc="70" dirty="0">
                <a:solidFill>
                  <a:srgbClr val="EFA1A1"/>
                </a:solidFill>
                <a:latin typeface="Times New Roman"/>
                <a:cs typeface="Times New Roman"/>
              </a:rPr>
              <a:t> </a:t>
            </a:r>
            <a:r>
              <a:rPr sz="4000" b="1" u="sng" spc="45" dirty="0">
                <a:solidFill>
                  <a:srgbClr val="EFA1A1"/>
                </a:solidFill>
                <a:uFill>
                  <a:solidFill>
                    <a:srgbClr val="EFA1A1"/>
                  </a:solidFill>
                </a:uFill>
                <a:latin typeface="Palatino Linotype"/>
                <a:cs typeface="Palatino Linotype"/>
              </a:rPr>
              <a:t>tutmalıyız.</a:t>
            </a:r>
            <a:endParaRPr sz="40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61666" y="3074619"/>
            <a:ext cx="4299585" cy="4552315"/>
            <a:chOff x="8661666" y="3074619"/>
            <a:chExt cx="4299585" cy="4552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1666" y="3074619"/>
              <a:ext cx="4299356" cy="4552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4793" y="3147745"/>
              <a:ext cx="4045356" cy="4298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98" y="317500"/>
            <a:ext cx="12283440" cy="688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4000" spc="-484" dirty="0">
                <a:solidFill>
                  <a:srgbClr val="FFFFFF"/>
                </a:solidFill>
                <a:latin typeface="Palatino Linotype"/>
                <a:cs typeface="Palatino Linotype"/>
              </a:rPr>
              <a:t>T</a:t>
            </a:r>
            <a:r>
              <a:rPr sz="40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emizlik</a:t>
            </a:r>
            <a:r>
              <a:rPr sz="4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sadece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kirlilik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belirtilerinin</a:t>
            </a:r>
            <a:r>
              <a:rPr sz="4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ortaya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çıktığı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durumlarda</a:t>
            </a:r>
            <a:r>
              <a:rPr sz="4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yapılması</a:t>
            </a:r>
            <a:r>
              <a:rPr sz="4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gereken</a:t>
            </a:r>
            <a:r>
              <a:rPr sz="4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bir</a:t>
            </a:r>
            <a:r>
              <a:rPr sz="4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75" dirty="0">
                <a:solidFill>
                  <a:srgbClr val="FFFFFF"/>
                </a:solidFill>
                <a:latin typeface="Palatino Linotype"/>
                <a:cs typeface="Palatino Linotype"/>
              </a:rPr>
              <a:t>uygulama</a:t>
            </a:r>
            <a:r>
              <a:rPr sz="4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olarak</a:t>
            </a:r>
            <a:r>
              <a:rPr sz="4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ele</a:t>
            </a: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alınmamalıdır.</a:t>
            </a:r>
            <a:endParaRPr sz="4000">
              <a:latin typeface="Palatino Linotype"/>
              <a:cs typeface="Palatino Linotype"/>
            </a:endParaRPr>
          </a:p>
          <a:p>
            <a:pPr marL="12700" marR="584835">
              <a:lnSpc>
                <a:spcPct val="112500"/>
              </a:lnSpc>
            </a:pP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Bazı</a:t>
            </a:r>
            <a:r>
              <a:rPr sz="4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temizlik</a:t>
            </a:r>
            <a:r>
              <a:rPr sz="4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Palatino Linotype"/>
                <a:cs typeface="Palatino Linotype"/>
              </a:rPr>
              <a:t>uygulamaları</a:t>
            </a:r>
            <a:r>
              <a:rPr sz="4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sürekli</a:t>
            </a:r>
            <a:r>
              <a:rPr sz="4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4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düzenli</a:t>
            </a:r>
            <a:r>
              <a:rPr sz="4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olarak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Palatino Linotype"/>
                <a:cs typeface="Palatino Linotype"/>
              </a:rPr>
              <a:t>yapılmak</a:t>
            </a:r>
            <a:r>
              <a:rPr sz="40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zorundadır.</a:t>
            </a:r>
            <a:endParaRPr sz="4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4000" b="1" spc="130" dirty="0">
                <a:solidFill>
                  <a:srgbClr val="FFE3D3"/>
                </a:solidFill>
                <a:latin typeface="Palatino Linotype"/>
                <a:cs typeface="Palatino Linotype"/>
              </a:rPr>
              <a:t>-</a:t>
            </a:r>
            <a:r>
              <a:rPr sz="4000" b="1" dirty="0">
                <a:solidFill>
                  <a:srgbClr val="FFE3D3"/>
                </a:solidFill>
                <a:latin typeface="Palatino Linotype"/>
                <a:cs typeface="Palatino Linotype"/>
              </a:rPr>
              <a:t>Sabah</a:t>
            </a:r>
            <a:r>
              <a:rPr sz="4000" spc="14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E3D3"/>
                </a:solidFill>
                <a:latin typeface="Palatino Linotype"/>
                <a:cs typeface="Palatino Linotype"/>
              </a:rPr>
              <a:t>kalkıldığında</a:t>
            </a:r>
            <a:r>
              <a:rPr sz="4000" spc="14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E3D3"/>
                </a:solidFill>
                <a:latin typeface="Palatino Linotype"/>
                <a:cs typeface="Palatino Linotype"/>
              </a:rPr>
              <a:t>yüzlerin</a:t>
            </a:r>
            <a:r>
              <a:rPr sz="4000" spc="14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E3D3"/>
                </a:solidFill>
                <a:latin typeface="Palatino Linotype"/>
                <a:cs typeface="Palatino Linotype"/>
              </a:rPr>
              <a:t>yıkanması,</a:t>
            </a:r>
            <a:endParaRPr sz="4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4000" b="1" spc="130" dirty="0">
                <a:solidFill>
                  <a:srgbClr val="FFE3D3"/>
                </a:solidFill>
                <a:latin typeface="Palatino Linotype"/>
                <a:cs typeface="Palatino Linotype"/>
              </a:rPr>
              <a:t>-</a:t>
            </a:r>
            <a:r>
              <a:rPr sz="4000" b="1" dirty="0">
                <a:solidFill>
                  <a:srgbClr val="FFE3D3"/>
                </a:solidFill>
                <a:latin typeface="Palatino Linotype"/>
                <a:cs typeface="Palatino Linotype"/>
              </a:rPr>
              <a:t>Dişlerin</a:t>
            </a:r>
            <a:r>
              <a:rPr sz="4000" spc="36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spc="35" dirty="0">
                <a:solidFill>
                  <a:srgbClr val="FFE3D3"/>
                </a:solidFill>
                <a:latin typeface="Palatino Linotype"/>
                <a:cs typeface="Palatino Linotype"/>
              </a:rPr>
              <a:t>fırçalanması,</a:t>
            </a:r>
            <a:endParaRPr sz="4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4000" b="1" spc="130" dirty="0">
                <a:solidFill>
                  <a:srgbClr val="FFE3D3"/>
                </a:solidFill>
                <a:latin typeface="Palatino Linotype"/>
                <a:cs typeface="Palatino Linotype"/>
              </a:rPr>
              <a:t>-</a:t>
            </a:r>
            <a:r>
              <a:rPr sz="4000" b="1" dirty="0">
                <a:solidFill>
                  <a:srgbClr val="FFE3D3"/>
                </a:solidFill>
                <a:latin typeface="Palatino Linotype"/>
                <a:cs typeface="Palatino Linotype"/>
              </a:rPr>
              <a:t>Düzenli</a:t>
            </a:r>
            <a:r>
              <a:rPr sz="4000" spc="22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E3D3"/>
                </a:solidFill>
                <a:latin typeface="Palatino Linotype"/>
                <a:cs typeface="Palatino Linotype"/>
              </a:rPr>
              <a:t>banyo</a:t>
            </a:r>
            <a:r>
              <a:rPr sz="4000" spc="229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E3D3"/>
                </a:solidFill>
                <a:latin typeface="Palatino Linotype"/>
                <a:cs typeface="Palatino Linotype"/>
              </a:rPr>
              <a:t>yapılması,</a:t>
            </a:r>
            <a:endParaRPr sz="4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4000" b="1" spc="130" dirty="0">
                <a:solidFill>
                  <a:srgbClr val="FFE3D3"/>
                </a:solidFill>
                <a:latin typeface="Palatino Linotype"/>
                <a:cs typeface="Palatino Linotype"/>
              </a:rPr>
              <a:t>-</a:t>
            </a:r>
            <a:r>
              <a:rPr sz="4000" b="1" spc="95" dirty="0">
                <a:solidFill>
                  <a:srgbClr val="FFE3D3"/>
                </a:solidFill>
                <a:latin typeface="Palatino Linotype"/>
                <a:cs typeface="Palatino Linotype"/>
              </a:rPr>
              <a:t>El</a:t>
            </a:r>
            <a:r>
              <a:rPr sz="4000" spc="29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E3D3"/>
                </a:solidFill>
                <a:latin typeface="Palatino Linotype"/>
                <a:cs typeface="Palatino Linotype"/>
              </a:rPr>
              <a:t>ve</a:t>
            </a:r>
            <a:r>
              <a:rPr sz="4000" spc="29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E3D3"/>
                </a:solidFill>
                <a:latin typeface="Palatino Linotype"/>
                <a:cs typeface="Palatino Linotype"/>
              </a:rPr>
              <a:t>ayak</a:t>
            </a:r>
            <a:r>
              <a:rPr sz="4000" spc="29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E3D3"/>
                </a:solidFill>
                <a:latin typeface="Palatino Linotype"/>
                <a:cs typeface="Palatino Linotype"/>
              </a:rPr>
              <a:t>tırnaklarının</a:t>
            </a:r>
            <a:r>
              <a:rPr sz="4000" spc="29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E3D3"/>
                </a:solidFill>
                <a:latin typeface="Palatino Linotype"/>
                <a:cs typeface="Palatino Linotype"/>
              </a:rPr>
              <a:t>kesilmesi,</a:t>
            </a:r>
            <a:endParaRPr sz="4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6557009" algn="l"/>
              </a:tabLst>
            </a:pPr>
            <a:r>
              <a:rPr sz="4000" b="1" spc="130" dirty="0">
                <a:solidFill>
                  <a:srgbClr val="FFE3D3"/>
                </a:solidFill>
                <a:latin typeface="Palatino Linotype"/>
                <a:cs typeface="Palatino Linotype"/>
              </a:rPr>
              <a:t>-</a:t>
            </a:r>
            <a:r>
              <a:rPr sz="4000" b="1" dirty="0">
                <a:solidFill>
                  <a:srgbClr val="FFE3D3"/>
                </a:solidFill>
                <a:latin typeface="Palatino Linotype"/>
                <a:cs typeface="Palatino Linotype"/>
              </a:rPr>
              <a:t>iç</a:t>
            </a:r>
            <a:r>
              <a:rPr sz="4000" spc="240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spc="65" dirty="0">
                <a:solidFill>
                  <a:srgbClr val="FFE3D3"/>
                </a:solidFill>
                <a:latin typeface="Palatino Linotype"/>
                <a:cs typeface="Palatino Linotype"/>
              </a:rPr>
              <a:t>çamaşırı</a:t>
            </a:r>
            <a:r>
              <a:rPr sz="4000" spc="240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E3D3"/>
                </a:solidFill>
                <a:latin typeface="Palatino Linotype"/>
                <a:cs typeface="Palatino Linotype"/>
              </a:rPr>
              <a:t>değiştirilmesi</a:t>
            </a:r>
            <a:r>
              <a:rPr sz="4000" dirty="0">
                <a:solidFill>
                  <a:srgbClr val="FFE3D3"/>
                </a:solidFill>
                <a:latin typeface="Times New Roman"/>
                <a:cs typeface="Times New Roman"/>
              </a:rPr>
              <a:t>	</a:t>
            </a:r>
            <a:r>
              <a:rPr sz="4000" b="1" spc="-25" dirty="0">
                <a:solidFill>
                  <a:srgbClr val="FFE3D3"/>
                </a:solidFill>
                <a:latin typeface="Palatino Linotype"/>
                <a:cs typeface="Palatino Linotype"/>
              </a:rPr>
              <a:t>vb.</a:t>
            </a:r>
            <a:endParaRPr sz="4000">
              <a:latin typeface="Palatino Linotype"/>
              <a:cs typeface="Palatino Linotyp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97646" y="4884356"/>
            <a:ext cx="4507230" cy="4869815"/>
            <a:chOff x="8497646" y="4884356"/>
            <a:chExt cx="4507230" cy="4869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7646" y="4884356"/>
              <a:ext cx="4507153" cy="48692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0760" y="4957474"/>
              <a:ext cx="4334192" cy="4684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0" y="157479"/>
            <a:ext cx="935863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0" marR="5080" indent="-3340100">
              <a:lnSpc>
                <a:spcPct val="112900"/>
              </a:lnSpc>
              <a:spcBef>
                <a:spcPts val="100"/>
              </a:spcBef>
            </a:pPr>
            <a:r>
              <a:rPr sz="6200" spc="155" dirty="0">
                <a:solidFill>
                  <a:srgbClr val="BBFDBA"/>
                </a:solidFill>
              </a:rPr>
              <a:t>El</a:t>
            </a:r>
            <a:r>
              <a:rPr sz="6200" b="0" spc="15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6200" dirty="0">
                <a:solidFill>
                  <a:srgbClr val="BBFDBA"/>
                </a:solidFill>
              </a:rPr>
              <a:t>ve</a:t>
            </a:r>
            <a:r>
              <a:rPr sz="6200" b="0" spc="16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6200" spc="50" dirty="0">
                <a:solidFill>
                  <a:srgbClr val="BBFDBA"/>
                </a:solidFill>
              </a:rPr>
              <a:t>Tırnak</a:t>
            </a:r>
            <a:r>
              <a:rPr sz="6200" b="0" spc="16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6200" spc="-705" dirty="0">
                <a:solidFill>
                  <a:srgbClr val="BBFDBA"/>
                </a:solidFill>
              </a:rPr>
              <a:t>T</a:t>
            </a:r>
            <a:r>
              <a:rPr sz="6200" spc="75" dirty="0">
                <a:solidFill>
                  <a:srgbClr val="BBFDBA"/>
                </a:solidFill>
              </a:rPr>
              <a:t>emiz</a:t>
            </a:r>
            <a:r>
              <a:rPr sz="6200" spc="65" dirty="0">
                <a:solidFill>
                  <a:srgbClr val="BBFDBA"/>
                </a:solidFill>
              </a:rPr>
              <a:t>li</a:t>
            </a:r>
            <a:r>
              <a:rPr sz="6200" spc="70" dirty="0">
                <a:solidFill>
                  <a:srgbClr val="BBFDBA"/>
                </a:solidFill>
              </a:rPr>
              <a:t>ğ</a:t>
            </a:r>
            <a:r>
              <a:rPr sz="6200" spc="75" dirty="0">
                <a:solidFill>
                  <a:srgbClr val="BBFDBA"/>
                </a:solidFill>
              </a:rPr>
              <a:t>i</a:t>
            </a:r>
            <a:r>
              <a:rPr sz="6200" b="0" spc="16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6200" spc="-25" dirty="0">
                <a:solidFill>
                  <a:srgbClr val="BBFDBA"/>
                </a:solidFill>
              </a:rPr>
              <a:t>ve</a:t>
            </a:r>
            <a:r>
              <a:rPr sz="6200" b="0" spc="-2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6200" spc="-10" dirty="0">
                <a:solidFill>
                  <a:srgbClr val="BBFDBA"/>
                </a:solidFill>
              </a:rPr>
              <a:t>Bakımı</a:t>
            </a:r>
            <a:endParaRPr sz="6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800" y="3009900"/>
            <a:ext cx="852106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Günlük</a:t>
            </a:r>
            <a:r>
              <a:rPr sz="4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Palatino Linotype"/>
                <a:cs typeface="Palatino Linotype"/>
              </a:rPr>
              <a:t>yaşamda</a:t>
            </a:r>
            <a:r>
              <a:rPr sz="4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elimiz</a:t>
            </a:r>
            <a:r>
              <a:rPr sz="4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sürekli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kirlenir.</a:t>
            </a:r>
            <a:r>
              <a:rPr sz="40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Palatino Linotype"/>
                <a:cs typeface="Palatino Linotype"/>
              </a:rPr>
              <a:t>Yüzümüze,</a:t>
            </a:r>
            <a:r>
              <a:rPr sz="40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saçlarımıza</a:t>
            </a:r>
            <a:r>
              <a:rPr sz="4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tozlar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konabilir.</a:t>
            </a:r>
            <a:r>
              <a:rPr sz="40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Kirli</a:t>
            </a:r>
            <a:r>
              <a:rPr sz="40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45" dirty="0">
                <a:solidFill>
                  <a:srgbClr val="FFFFFF"/>
                </a:solidFill>
                <a:latin typeface="Palatino Linotype"/>
                <a:cs typeface="Palatino Linotype"/>
              </a:rPr>
              <a:t>yüzeylere</a:t>
            </a:r>
            <a:r>
              <a:rPr sz="40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temas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edebiliriz.</a:t>
            </a:r>
            <a:endParaRPr sz="4000">
              <a:latin typeface="Palatino Linotype"/>
              <a:cs typeface="Palatino Linotype"/>
            </a:endParaRPr>
          </a:p>
          <a:p>
            <a:pPr marL="12700" marR="563880">
              <a:lnSpc>
                <a:spcPct val="112500"/>
              </a:lnSpc>
            </a:pP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Sağlıklı</a:t>
            </a:r>
            <a:r>
              <a:rPr sz="40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kalmak</a:t>
            </a:r>
            <a:r>
              <a:rPr sz="40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40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çevresel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kirleticilerden</a:t>
            </a:r>
            <a:r>
              <a:rPr sz="4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korunabilmek</a:t>
            </a:r>
            <a:r>
              <a:rPr sz="4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için</a:t>
            </a:r>
            <a:r>
              <a:rPr sz="4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el</a:t>
            </a: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45" dirty="0">
                <a:solidFill>
                  <a:srgbClr val="FFFFFF"/>
                </a:solidFill>
                <a:latin typeface="Palatino Linotype"/>
                <a:cs typeface="Palatino Linotype"/>
              </a:rPr>
              <a:t>yıkama</a:t>
            </a:r>
            <a:r>
              <a:rPr sz="4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en</a:t>
            </a:r>
            <a:r>
              <a:rPr sz="4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önemli</a:t>
            </a:r>
            <a:r>
              <a:rPr sz="4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uygulamalardan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biridir.</a:t>
            </a:r>
            <a:endParaRPr sz="40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07805" y="3525989"/>
            <a:ext cx="4197350" cy="3338195"/>
            <a:chOff x="8807805" y="3525989"/>
            <a:chExt cx="4197350" cy="33381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7805" y="3525989"/>
              <a:ext cx="4196994" cy="33380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80919" y="3599103"/>
              <a:ext cx="4117365" cy="30840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5080" algn="ctr">
              <a:lnSpc>
                <a:spcPct val="113599"/>
              </a:lnSpc>
              <a:spcBef>
                <a:spcPts val="100"/>
              </a:spcBef>
            </a:pPr>
            <a:r>
              <a:rPr sz="4400" b="0" dirty="0">
                <a:solidFill>
                  <a:srgbClr val="FFFFFF"/>
                </a:solidFill>
                <a:latin typeface="Palatino Linotype"/>
                <a:cs typeface="Palatino Linotype"/>
              </a:rPr>
              <a:t>Ellerimizi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Palatino Linotype"/>
                <a:cs typeface="Palatino Linotype"/>
              </a:rPr>
              <a:t>değişik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Palatino Linotype"/>
                <a:cs typeface="Palatino Linotype"/>
              </a:rPr>
              <a:t>kirleticilere</a:t>
            </a:r>
            <a:r>
              <a:rPr sz="4400" b="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değdirerek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aldığımız,</a:t>
            </a:r>
            <a:r>
              <a:rPr sz="4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Palatino Linotype"/>
                <a:cs typeface="Palatino Linotype"/>
              </a:rPr>
              <a:t>öksürerek</a:t>
            </a:r>
            <a:r>
              <a:rPr sz="4400" b="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4400" b="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hapşırarak</a:t>
            </a:r>
            <a:r>
              <a:rPr sz="4400" b="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bulaştırdığımız</a:t>
            </a:r>
            <a:r>
              <a:rPr sz="4400" b="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mikroplar,</a:t>
            </a:r>
            <a:r>
              <a:rPr sz="4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Palatino Linotype"/>
                <a:cs typeface="Palatino Linotype"/>
              </a:rPr>
              <a:t>ellerimizi</a:t>
            </a:r>
            <a:r>
              <a:rPr sz="4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yıkamazsak</a:t>
            </a:r>
            <a:r>
              <a:rPr sz="4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Palatino Linotype"/>
                <a:cs typeface="Palatino Linotype"/>
              </a:rPr>
              <a:t>çok</a:t>
            </a:r>
            <a:r>
              <a:rPr sz="4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Palatino Linotype"/>
                <a:cs typeface="Palatino Linotype"/>
              </a:rPr>
              <a:t>hızlı</a:t>
            </a:r>
            <a:r>
              <a:rPr sz="4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çoğalırlar.</a:t>
            </a:r>
            <a:endParaRPr sz="44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700" y="3728720"/>
            <a:ext cx="1221676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sz="4800" b="1" dirty="0">
                <a:solidFill>
                  <a:srgbClr val="BBFDBA"/>
                </a:solidFill>
                <a:latin typeface="Palatino Linotype"/>
                <a:cs typeface="Palatino Linotype"/>
              </a:rPr>
              <a:t>Bu</a:t>
            </a:r>
            <a:r>
              <a:rPr sz="4800" spc="40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BBFDBA"/>
                </a:solidFill>
                <a:latin typeface="Palatino Linotype"/>
                <a:cs typeface="Palatino Linotype"/>
              </a:rPr>
              <a:t>mikroplar</a:t>
            </a:r>
            <a:r>
              <a:rPr sz="4800" spc="409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BBFDBA"/>
                </a:solidFill>
                <a:latin typeface="Palatino Linotype"/>
                <a:cs typeface="Palatino Linotype"/>
              </a:rPr>
              <a:t>dokunduğumuz</a:t>
            </a:r>
            <a:r>
              <a:rPr sz="4800" spc="409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800" b="1" spc="35" dirty="0">
                <a:solidFill>
                  <a:srgbClr val="BBFDBA"/>
                </a:solidFill>
                <a:latin typeface="Palatino Linotype"/>
                <a:cs typeface="Palatino Linotype"/>
              </a:rPr>
              <a:t>yiyeceklere,</a:t>
            </a:r>
            <a:r>
              <a:rPr sz="4800" spc="3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800" b="1" spc="55" dirty="0">
                <a:solidFill>
                  <a:srgbClr val="BBFDBA"/>
                </a:solidFill>
                <a:latin typeface="Palatino Linotype"/>
                <a:cs typeface="Palatino Linotype"/>
              </a:rPr>
              <a:t>gözlerimize,</a:t>
            </a:r>
            <a:r>
              <a:rPr sz="4800" spc="26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800" b="1" spc="45" dirty="0">
                <a:solidFill>
                  <a:srgbClr val="BBFDBA"/>
                </a:solidFill>
                <a:latin typeface="Palatino Linotype"/>
                <a:cs typeface="Palatino Linotype"/>
              </a:rPr>
              <a:t>burnumuza</a:t>
            </a:r>
            <a:r>
              <a:rPr sz="4800" spc="26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BBFDBA"/>
                </a:solidFill>
                <a:latin typeface="Palatino Linotype"/>
                <a:cs typeface="Palatino Linotype"/>
              </a:rPr>
              <a:t>ve</a:t>
            </a:r>
            <a:r>
              <a:rPr sz="4800" spc="26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800" b="1" spc="-10" dirty="0">
                <a:solidFill>
                  <a:srgbClr val="BBFDBA"/>
                </a:solidFill>
                <a:latin typeface="Palatino Linotype"/>
                <a:cs typeface="Palatino Linotype"/>
              </a:rPr>
              <a:t>ağzımıza</a:t>
            </a:r>
            <a:r>
              <a:rPr sz="4800" spc="-1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BBFDBA"/>
                </a:solidFill>
                <a:latin typeface="Palatino Linotype"/>
                <a:cs typeface="Palatino Linotype"/>
              </a:rPr>
              <a:t>kolayca</a:t>
            </a:r>
            <a:r>
              <a:rPr sz="4800" spc="28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800" b="1" spc="-10" dirty="0">
                <a:solidFill>
                  <a:srgbClr val="BBFDBA"/>
                </a:solidFill>
                <a:latin typeface="Palatino Linotype"/>
                <a:cs typeface="Palatino Linotype"/>
              </a:rPr>
              <a:t>bulaşırlar.</a:t>
            </a:r>
            <a:endParaRPr sz="48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2024" y="6335711"/>
            <a:ext cx="3150870" cy="3105785"/>
            <a:chOff x="682024" y="6335711"/>
            <a:chExt cx="3150870" cy="31057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24" y="6335711"/>
              <a:ext cx="3150425" cy="31056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729" y="6410416"/>
              <a:ext cx="2893250" cy="28484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6732" y="6410415"/>
              <a:ext cx="2893695" cy="2848610"/>
            </a:xfrm>
            <a:custGeom>
              <a:avLst/>
              <a:gdLst/>
              <a:ahLst/>
              <a:cxnLst/>
              <a:rect l="l" t="t" r="r" b="b"/>
              <a:pathLst>
                <a:path w="2893695" h="2848609">
                  <a:moveTo>
                    <a:pt x="0" y="2848470"/>
                  </a:moveTo>
                  <a:lnTo>
                    <a:pt x="2893237" y="2848470"/>
                  </a:lnTo>
                  <a:lnTo>
                    <a:pt x="2893237" y="0"/>
                  </a:lnTo>
                  <a:lnTo>
                    <a:pt x="0" y="0"/>
                  </a:lnTo>
                  <a:lnTo>
                    <a:pt x="0" y="284847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481807" y="6321407"/>
            <a:ext cx="3023870" cy="3134360"/>
            <a:chOff x="9481807" y="6321407"/>
            <a:chExt cx="3023870" cy="31343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81807" y="6321407"/>
              <a:ext cx="3023577" cy="31342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56508" y="6396126"/>
              <a:ext cx="2766402" cy="287705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556508" y="6396125"/>
              <a:ext cx="2766695" cy="2877185"/>
            </a:xfrm>
            <a:custGeom>
              <a:avLst/>
              <a:gdLst/>
              <a:ahLst/>
              <a:cxnLst/>
              <a:rect l="l" t="t" r="r" b="b"/>
              <a:pathLst>
                <a:path w="2766695" h="2877184">
                  <a:moveTo>
                    <a:pt x="0" y="2877058"/>
                  </a:moveTo>
                  <a:lnTo>
                    <a:pt x="2766402" y="2877058"/>
                  </a:lnTo>
                  <a:lnTo>
                    <a:pt x="2766402" y="0"/>
                  </a:lnTo>
                  <a:lnTo>
                    <a:pt x="0" y="0"/>
                  </a:lnTo>
                  <a:lnTo>
                    <a:pt x="0" y="2877058"/>
                  </a:lnTo>
                  <a:close/>
                </a:path>
              </a:pathLst>
            </a:custGeom>
            <a:ln w="3175">
              <a:solidFill>
                <a:srgbClr val="0F49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342900"/>
            <a:ext cx="10266045" cy="261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890" algn="ctr">
              <a:lnSpc>
                <a:spcPct val="113300"/>
              </a:lnSpc>
              <a:spcBef>
                <a:spcPts val="100"/>
              </a:spcBef>
            </a:pPr>
            <a:r>
              <a:rPr sz="5000" spc="-470" dirty="0">
                <a:solidFill>
                  <a:srgbClr val="BBFDBA"/>
                </a:solidFill>
              </a:rPr>
              <a:t>V</a:t>
            </a:r>
            <a:r>
              <a:rPr sz="5000" spc="95" dirty="0">
                <a:solidFill>
                  <a:srgbClr val="BBFDBA"/>
                </a:solidFill>
              </a:rPr>
              <a:t>ü</a:t>
            </a:r>
            <a:r>
              <a:rPr sz="5000" spc="90" dirty="0">
                <a:solidFill>
                  <a:srgbClr val="BBFDBA"/>
                </a:solidFill>
              </a:rPr>
              <a:t>c</a:t>
            </a:r>
            <a:r>
              <a:rPr sz="5000" spc="95" dirty="0">
                <a:solidFill>
                  <a:srgbClr val="BBFDBA"/>
                </a:solidFill>
              </a:rPr>
              <a:t>uda</a:t>
            </a:r>
            <a:r>
              <a:rPr sz="5000" b="0" spc="32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5000" dirty="0">
                <a:solidFill>
                  <a:srgbClr val="BBFDBA"/>
                </a:solidFill>
              </a:rPr>
              <a:t>giren</a:t>
            </a:r>
            <a:r>
              <a:rPr sz="5000" b="0" spc="32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5000" dirty="0">
                <a:solidFill>
                  <a:srgbClr val="BBFDBA"/>
                </a:solidFill>
              </a:rPr>
              <a:t>mikroplar</a:t>
            </a:r>
            <a:r>
              <a:rPr sz="5000" b="0" spc="32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5000" spc="-10" dirty="0">
                <a:solidFill>
                  <a:srgbClr val="BBFDBA"/>
                </a:solidFill>
              </a:rPr>
              <a:t>kolayca</a:t>
            </a:r>
            <a:r>
              <a:rPr sz="5000" b="0" spc="-1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5000" spc="65" dirty="0">
                <a:solidFill>
                  <a:srgbClr val="BBFDBA"/>
                </a:solidFill>
              </a:rPr>
              <a:t>çoğalarak</a:t>
            </a:r>
            <a:r>
              <a:rPr sz="5000" b="0" spc="32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5000" dirty="0">
                <a:solidFill>
                  <a:srgbClr val="BBFDBA"/>
                </a:solidFill>
              </a:rPr>
              <a:t>birçok</a:t>
            </a:r>
            <a:r>
              <a:rPr sz="5000" b="0" spc="32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5000" spc="50" dirty="0">
                <a:solidFill>
                  <a:srgbClr val="BBFDBA"/>
                </a:solidFill>
              </a:rPr>
              <a:t>hastalığın</a:t>
            </a:r>
            <a:r>
              <a:rPr sz="5000" b="0" spc="32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5000" spc="110" dirty="0">
                <a:solidFill>
                  <a:srgbClr val="BBFDBA"/>
                </a:solidFill>
              </a:rPr>
              <a:t>ortaya</a:t>
            </a:r>
            <a:r>
              <a:rPr sz="5000" b="0" spc="11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5000" spc="50" dirty="0">
                <a:solidFill>
                  <a:srgbClr val="BBFDBA"/>
                </a:solidFill>
              </a:rPr>
              <a:t>çıkmasına</a:t>
            </a:r>
            <a:r>
              <a:rPr sz="5000" b="0" spc="22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5000" dirty="0">
                <a:solidFill>
                  <a:srgbClr val="BBFDBA"/>
                </a:solidFill>
              </a:rPr>
              <a:t>yol</a:t>
            </a:r>
            <a:r>
              <a:rPr sz="5000" b="0" spc="22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5000" spc="-10" dirty="0">
                <a:solidFill>
                  <a:srgbClr val="BBFDBA"/>
                </a:solidFill>
              </a:rPr>
              <a:t>açabilirler.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689" y="3162300"/>
            <a:ext cx="10277475" cy="568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El</a:t>
            </a:r>
            <a:r>
              <a:rPr sz="30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yıkama</a:t>
            </a:r>
            <a:r>
              <a:rPr sz="30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bir</a:t>
            </a:r>
            <a:r>
              <a:rPr sz="3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toplumu</a:t>
            </a:r>
            <a:r>
              <a:rPr sz="30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önemli</a:t>
            </a:r>
            <a:r>
              <a:rPr sz="30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hastalıkların</a:t>
            </a:r>
            <a:r>
              <a:rPr sz="3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çoğundan</a:t>
            </a:r>
            <a:r>
              <a:rPr sz="30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korur.</a:t>
            </a:r>
            <a:endParaRPr sz="3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3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Bu</a:t>
            </a:r>
            <a:r>
              <a:rPr sz="3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nedenle;</a:t>
            </a:r>
            <a:endParaRPr sz="3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Yiyecek</a:t>
            </a:r>
            <a:r>
              <a:rPr sz="30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hazırlamadan</a:t>
            </a:r>
            <a:r>
              <a:rPr sz="30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önce,</a:t>
            </a:r>
            <a:endParaRPr sz="3000">
              <a:latin typeface="Palatino Linotype"/>
              <a:cs typeface="Palatino Linotype"/>
            </a:endParaRPr>
          </a:p>
          <a:p>
            <a:pPr marL="12700" marR="2403475">
              <a:lnSpc>
                <a:spcPct val="113900"/>
              </a:lnSpc>
            </a:pPr>
            <a:r>
              <a:rPr sz="3000" spc="-65" dirty="0">
                <a:solidFill>
                  <a:srgbClr val="FFFFFF"/>
                </a:solidFill>
                <a:latin typeface="Palatino Linotype"/>
                <a:cs typeface="Palatino Linotype"/>
              </a:rPr>
              <a:t>Tuvalet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gereksiniminin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giderilmesinden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sonra,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Buruna</a:t>
            </a:r>
            <a:r>
              <a:rPr sz="3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dokunulduğunda,</a:t>
            </a:r>
            <a:endParaRPr sz="3000">
              <a:latin typeface="Palatino Linotype"/>
              <a:cs typeface="Palatino Linotype"/>
            </a:endParaRPr>
          </a:p>
          <a:p>
            <a:pPr marL="12700" marR="5273675">
              <a:lnSpc>
                <a:spcPct val="113900"/>
              </a:lnSpc>
            </a:pPr>
            <a:r>
              <a:rPr sz="3000" spc="-70" dirty="0">
                <a:solidFill>
                  <a:srgbClr val="FFFFFF"/>
                </a:solidFill>
                <a:latin typeface="Palatino Linotype"/>
                <a:cs typeface="Palatino Linotype"/>
              </a:rPr>
              <a:t>Hayvanlara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Palatino Linotype"/>
                <a:cs typeface="Palatino Linotype"/>
              </a:rPr>
              <a:t>dokunulduğunda,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Hapşırıp,</a:t>
            </a:r>
            <a:r>
              <a:rPr sz="3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öksürdükten</a:t>
            </a:r>
            <a:r>
              <a:rPr sz="3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sonra,</a:t>
            </a:r>
            <a:endParaRPr sz="3000">
              <a:latin typeface="Palatino Linotype"/>
              <a:cs typeface="Palatino Linotype"/>
            </a:endParaRPr>
          </a:p>
          <a:p>
            <a:pPr marL="12700" marR="5080">
              <a:lnSpc>
                <a:spcPct val="113900"/>
              </a:lnSpc>
            </a:pPr>
            <a:r>
              <a:rPr sz="30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Kimyasallarla,</a:t>
            </a:r>
            <a:r>
              <a:rPr sz="3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elleri</a:t>
            </a:r>
            <a:r>
              <a:rPr sz="3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kirleten</a:t>
            </a:r>
            <a:r>
              <a:rPr sz="3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işlerle,</a:t>
            </a:r>
            <a:r>
              <a:rPr sz="3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boyalarla</a:t>
            </a:r>
            <a:r>
              <a:rPr sz="3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uğraşıldığında,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Çöp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atıklara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dokunulduğunda,</a:t>
            </a:r>
            <a:endParaRPr sz="3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Eller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sabunlu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suyla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yıkanmalıdır.</a:t>
            </a:r>
            <a:endParaRPr sz="30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04072" y="3865041"/>
            <a:ext cx="4300220" cy="2946400"/>
            <a:chOff x="8404072" y="3865041"/>
            <a:chExt cx="4300220" cy="2946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4072" y="3865041"/>
              <a:ext cx="4299953" cy="2946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7186" y="3938155"/>
              <a:ext cx="4045953" cy="2692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1" y="279400"/>
            <a:ext cx="12017375" cy="6197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4000" b="1" u="sng" spc="65" dirty="0">
                <a:solidFill>
                  <a:srgbClr val="D1F67B"/>
                </a:solidFill>
                <a:uFill>
                  <a:solidFill>
                    <a:srgbClr val="D1F67B"/>
                  </a:solidFill>
                </a:uFill>
                <a:latin typeface="Palatino Linotype"/>
                <a:cs typeface="Palatino Linotype"/>
              </a:rPr>
              <a:t>Eller</a:t>
            </a:r>
            <a:r>
              <a:rPr sz="4000" u="sng" spc="95" dirty="0">
                <a:solidFill>
                  <a:srgbClr val="D1F67B"/>
                </a:solidFill>
                <a:uFill>
                  <a:solidFill>
                    <a:srgbClr val="D1F67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dirty="0">
                <a:solidFill>
                  <a:srgbClr val="D1F67B"/>
                </a:solidFill>
                <a:uFill>
                  <a:solidFill>
                    <a:srgbClr val="D1F67B"/>
                  </a:solidFill>
                </a:uFill>
                <a:latin typeface="Palatino Linotype"/>
                <a:cs typeface="Palatino Linotype"/>
              </a:rPr>
              <a:t>yıkanırken</a:t>
            </a:r>
            <a:r>
              <a:rPr sz="4000" u="sng" spc="100" dirty="0">
                <a:solidFill>
                  <a:srgbClr val="D1F67B"/>
                </a:solidFill>
                <a:uFill>
                  <a:solidFill>
                    <a:srgbClr val="D1F67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spc="130" dirty="0">
                <a:solidFill>
                  <a:srgbClr val="D1F67B"/>
                </a:solidFill>
                <a:uFill>
                  <a:solidFill>
                    <a:srgbClr val="D1F67B"/>
                  </a:solidFill>
                </a:uFill>
                <a:latin typeface="Palatino Linotype"/>
                <a:cs typeface="Palatino Linotype"/>
              </a:rPr>
              <a:t>;</a:t>
            </a:r>
            <a:endParaRPr sz="40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Yeterli</a:t>
            </a:r>
            <a:r>
              <a:rPr sz="4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su</a:t>
            </a:r>
            <a:r>
              <a:rPr sz="4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4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sabun</a:t>
            </a: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kullanılmalı,</a:t>
            </a:r>
            <a:endParaRPr sz="4000">
              <a:latin typeface="Palatino Linotype"/>
              <a:cs typeface="Palatino Linotype"/>
            </a:endParaRPr>
          </a:p>
          <a:p>
            <a:pPr marL="456565" marR="452120" algn="ctr">
              <a:lnSpc>
                <a:spcPct val="112500"/>
              </a:lnSpc>
            </a:pP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Eller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en</a:t>
            </a:r>
            <a:r>
              <a:rPr sz="4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az</a:t>
            </a:r>
            <a:r>
              <a:rPr sz="4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on</a:t>
            </a:r>
            <a:r>
              <a:rPr sz="4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saniye</a:t>
            </a:r>
            <a:r>
              <a:rPr sz="4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iyice</a:t>
            </a:r>
            <a:r>
              <a:rPr sz="4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ovuşturulmalı,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parmak</a:t>
            </a: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araları</a:t>
            </a:r>
            <a:r>
              <a:rPr sz="40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ovulmalı,</a:t>
            </a:r>
            <a:endParaRPr sz="4000">
              <a:latin typeface="Palatino Linotype"/>
              <a:cs typeface="Palatino Linotype"/>
            </a:endParaRPr>
          </a:p>
          <a:p>
            <a:pPr marL="13335" algn="ctr">
              <a:lnSpc>
                <a:spcPct val="100000"/>
              </a:lnSpc>
              <a:spcBef>
                <a:spcPts val="600"/>
              </a:spcBef>
            </a:pP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Tırnak</a:t>
            </a:r>
            <a:r>
              <a:rPr sz="4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altları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iyice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temizlenmelidir.</a:t>
            </a:r>
            <a:endParaRPr sz="4000">
              <a:latin typeface="Palatino Linotype"/>
              <a:cs typeface="Palatino Linotype"/>
            </a:endParaRPr>
          </a:p>
          <a:p>
            <a:pPr marL="1878964" marR="1874520" algn="ctr">
              <a:lnSpc>
                <a:spcPct val="112500"/>
              </a:lnSpc>
            </a:pPr>
            <a:r>
              <a:rPr sz="4000" spc="-105" dirty="0">
                <a:solidFill>
                  <a:srgbClr val="FFFFFF"/>
                </a:solidFill>
                <a:latin typeface="Palatino Linotype"/>
                <a:cs typeface="Palatino Linotype"/>
              </a:rPr>
              <a:t>Yüzük</a:t>
            </a:r>
            <a:r>
              <a:rPr sz="40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4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takılar</a:t>
            </a:r>
            <a:r>
              <a:rPr sz="4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mutlaka</a:t>
            </a:r>
            <a:r>
              <a:rPr sz="4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çıkarılmalı,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Sıvı</a:t>
            </a:r>
            <a:r>
              <a:rPr sz="4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sabun</a:t>
            </a: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kullanılmalı,</a:t>
            </a:r>
            <a:endParaRPr sz="4000">
              <a:latin typeface="Palatino Linotype"/>
              <a:cs typeface="Palatino Linotype"/>
            </a:endParaRPr>
          </a:p>
          <a:p>
            <a:pPr marL="12700" marR="5080" indent="1155700">
              <a:lnSpc>
                <a:spcPct val="112500"/>
              </a:lnSpc>
            </a:pP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Sabun</a:t>
            </a:r>
            <a:r>
              <a:rPr sz="4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temizliğine</a:t>
            </a:r>
            <a:r>
              <a:rPr sz="4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mutlaka</a:t>
            </a:r>
            <a:r>
              <a:rPr sz="4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dikkat</a:t>
            </a:r>
            <a:r>
              <a:rPr sz="4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edilmeli,</a:t>
            </a:r>
            <a:r>
              <a:rPr sz="4000" spc="1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Eller</a:t>
            </a:r>
            <a:r>
              <a:rPr sz="4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durulandıktan</a:t>
            </a:r>
            <a:r>
              <a:rPr sz="4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sonra</a:t>
            </a:r>
            <a:r>
              <a:rPr sz="4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kağıt</a:t>
            </a:r>
            <a:r>
              <a:rPr sz="4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havlu</a:t>
            </a:r>
            <a:r>
              <a:rPr sz="4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kullanılmalıdır.</a:t>
            </a:r>
            <a:endParaRPr sz="4000">
              <a:latin typeface="Palatino Linotype"/>
              <a:cs typeface="Palatino Linotyp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51732" y="6446339"/>
            <a:ext cx="4855845" cy="3267710"/>
            <a:chOff x="3751732" y="6446339"/>
            <a:chExt cx="4855845" cy="3267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1732" y="6446339"/>
              <a:ext cx="4855768" cy="32671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6446" y="6521045"/>
              <a:ext cx="4598581" cy="30099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26446" y="6521043"/>
              <a:ext cx="4598670" cy="3010535"/>
            </a:xfrm>
            <a:custGeom>
              <a:avLst/>
              <a:gdLst/>
              <a:ahLst/>
              <a:cxnLst/>
              <a:rect l="l" t="t" r="r" b="b"/>
              <a:pathLst>
                <a:path w="4598670" h="3010534">
                  <a:moveTo>
                    <a:pt x="0" y="3009988"/>
                  </a:moveTo>
                  <a:lnTo>
                    <a:pt x="4598593" y="3009988"/>
                  </a:lnTo>
                  <a:lnTo>
                    <a:pt x="4598593" y="0"/>
                  </a:lnTo>
                  <a:lnTo>
                    <a:pt x="0" y="0"/>
                  </a:lnTo>
                  <a:lnTo>
                    <a:pt x="0" y="3009988"/>
                  </a:lnTo>
                  <a:close/>
                </a:path>
              </a:pathLst>
            </a:custGeom>
            <a:ln w="3175">
              <a:solidFill>
                <a:srgbClr val="507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300" y="220979"/>
            <a:ext cx="7804784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0" marR="5080" indent="-940435">
              <a:lnSpc>
                <a:spcPct val="112900"/>
              </a:lnSpc>
              <a:spcBef>
                <a:spcPts val="100"/>
              </a:spcBef>
            </a:pPr>
            <a:r>
              <a:rPr sz="6200" spc="190" dirty="0"/>
              <a:t>ÇEVRE</a:t>
            </a:r>
            <a:r>
              <a:rPr sz="6200" b="0" spc="290" dirty="0">
                <a:latin typeface="Times New Roman"/>
                <a:cs typeface="Times New Roman"/>
              </a:rPr>
              <a:t> </a:t>
            </a:r>
            <a:r>
              <a:rPr sz="6200" spc="35" dirty="0"/>
              <a:t>TEMİZLİĞİ-</a:t>
            </a:r>
            <a:r>
              <a:rPr sz="6200" b="0" spc="35" dirty="0">
                <a:latin typeface="Times New Roman"/>
                <a:cs typeface="Times New Roman"/>
              </a:rPr>
              <a:t> </a:t>
            </a:r>
            <a:r>
              <a:rPr sz="6200" dirty="0"/>
              <a:t>OKUL</a:t>
            </a:r>
            <a:r>
              <a:rPr sz="6200" b="0" spc="325" dirty="0">
                <a:latin typeface="Times New Roman"/>
                <a:cs typeface="Times New Roman"/>
              </a:rPr>
              <a:t> </a:t>
            </a:r>
            <a:r>
              <a:rPr sz="6200" spc="50" dirty="0"/>
              <a:t>HİJYENİ</a:t>
            </a:r>
            <a:endParaRPr sz="6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0" algn="ctr">
              <a:lnSpc>
                <a:spcPct val="113999"/>
              </a:lnSpc>
              <a:spcBef>
                <a:spcPts val="100"/>
              </a:spcBef>
            </a:pPr>
            <a:r>
              <a:rPr dirty="0"/>
              <a:t>Başta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kendi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sağlığımız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olmak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üzere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/>
              <a:t>başkalarının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10" dirty="0"/>
              <a:t>sağlığını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korumanın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en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önemli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10" dirty="0"/>
              <a:t>aracı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temizliktir.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/>
              <a:t>Bu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söz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/>
              <a:t>sadece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10" dirty="0"/>
              <a:t>beden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temizliğini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değil;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/>
              <a:t>çevrenin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temizliğini,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5" dirty="0"/>
              <a:t>kullandığımız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5" dirty="0"/>
              <a:t>her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/>
              <a:t>şeyi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/>
              <a:t>ve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her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/>
              <a:t>ortamı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temiz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bırakmanın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/>
              <a:t>önemini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/>
              <a:t>de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/>
              <a:t>ortaya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koymaktadır.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29053" y="6269484"/>
            <a:ext cx="3928745" cy="2716530"/>
            <a:chOff x="8229053" y="6269484"/>
            <a:chExt cx="3928745" cy="27165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053" y="6269484"/>
              <a:ext cx="3928351" cy="27162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1217" y="6361652"/>
              <a:ext cx="3636251" cy="24241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21217" y="6361652"/>
              <a:ext cx="3636645" cy="2424430"/>
            </a:xfrm>
            <a:custGeom>
              <a:avLst/>
              <a:gdLst/>
              <a:ahLst/>
              <a:cxnLst/>
              <a:rect l="l" t="t" r="r" b="b"/>
              <a:pathLst>
                <a:path w="3636645" h="2424429">
                  <a:moveTo>
                    <a:pt x="0" y="2424163"/>
                  </a:moveTo>
                  <a:lnTo>
                    <a:pt x="3636238" y="2424163"/>
                  </a:lnTo>
                  <a:lnTo>
                    <a:pt x="3636238" y="0"/>
                  </a:lnTo>
                  <a:lnTo>
                    <a:pt x="0" y="0"/>
                  </a:lnTo>
                  <a:lnTo>
                    <a:pt x="0" y="242416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958137" y="3054400"/>
            <a:ext cx="4718050" cy="2764790"/>
            <a:chOff x="7958137" y="3054400"/>
            <a:chExt cx="4718050" cy="27647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8137" y="3054400"/>
              <a:ext cx="4717516" cy="27647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1251" y="3127527"/>
              <a:ext cx="4463516" cy="2510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787" y="98183"/>
            <a:ext cx="12341225" cy="29622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787" y="98183"/>
            <a:ext cx="12341225" cy="2962275"/>
          </a:xfrm>
          <a:prstGeom prst="rect">
            <a:avLst/>
          </a:prstGeom>
          <a:ln w="3175">
            <a:solidFill>
              <a:srgbClr val="858E9A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610995" marR="1614170" indent="15875" algn="ctr">
              <a:lnSpc>
                <a:spcPts val="7500"/>
              </a:lnSpc>
              <a:spcBef>
                <a:spcPts val="125"/>
              </a:spcBef>
            </a:pPr>
            <a:r>
              <a:rPr sz="5500" dirty="0">
                <a:solidFill>
                  <a:srgbClr val="C3F7ED"/>
                </a:solidFill>
              </a:rPr>
              <a:t>OKUL</a:t>
            </a:r>
            <a:r>
              <a:rPr sz="5500" b="0" spc="20" dirty="0">
                <a:solidFill>
                  <a:srgbClr val="C3F7ED"/>
                </a:solidFill>
                <a:latin typeface="Times New Roman"/>
                <a:cs typeface="Times New Roman"/>
              </a:rPr>
              <a:t> </a:t>
            </a:r>
            <a:r>
              <a:rPr sz="5500" dirty="0">
                <a:solidFill>
                  <a:srgbClr val="C3F7ED"/>
                </a:solidFill>
              </a:rPr>
              <a:t>SAĞLIĞI</a:t>
            </a:r>
            <a:r>
              <a:rPr sz="5500" b="0" spc="20" dirty="0">
                <a:solidFill>
                  <a:srgbClr val="C3F7ED"/>
                </a:solidFill>
                <a:latin typeface="Times New Roman"/>
                <a:cs typeface="Times New Roman"/>
              </a:rPr>
              <a:t> </a:t>
            </a:r>
            <a:r>
              <a:rPr sz="5500" spc="40" dirty="0">
                <a:solidFill>
                  <a:srgbClr val="C3F7ED"/>
                </a:solidFill>
              </a:rPr>
              <a:t>HİJYENİ</a:t>
            </a:r>
            <a:r>
              <a:rPr sz="5500" b="0" spc="40" dirty="0">
                <a:solidFill>
                  <a:srgbClr val="C3F7ED"/>
                </a:solidFill>
                <a:latin typeface="Times New Roman"/>
                <a:cs typeface="Times New Roman"/>
              </a:rPr>
              <a:t> </a:t>
            </a:r>
            <a:r>
              <a:rPr sz="5500" dirty="0">
                <a:solidFill>
                  <a:srgbClr val="C3F7ED"/>
                </a:solidFill>
              </a:rPr>
              <a:t>KONUSUNDA</a:t>
            </a:r>
            <a:r>
              <a:rPr sz="5500" b="0" spc="185" dirty="0">
                <a:solidFill>
                  <a:srgbClr val="C3F7ED"/>
                </a:solidFill>
                <a:latin typeface="Times New Roman"/>
                <a:cs typeface="Times New Roman"/>
              </a:rPr>
              <a:t> </a:t>
            </a:r>
            <a:r>
              <a:rPr sz="5500" spc="-10" dirty="0">
                <a:solidFill>
                  <a:srgbClr val="C3F7ED"/>
                </a:solidFill>
              </a:rPr>
              <a:t>UYULMASI</a:t>
            </a:r>
            <a:r>
              <a:rPr sz="5500" b="0" spc="-10" dirty="0">
                <a:solidFill>
                  <a:srgbClr val="C3F7ED"/>
                </a:solidFill>
                <a:latin typeface="Times New Roman"/>
                <a:cs typeface="Times New Roman"/>
              </a:rPr>
              <a:t> </a:t>
            </a:r>
            <a:r>
              <a:rPr sz="5500" spc="150" dirty="0">
                <a:solidFill>
                  <a:srgbClr val="C3F7ED"/>
                </a:solidFill>
              </a:rPr>
              <a:t>GEREKEN</a:t>
            </a:r>
            <a:r>
              <a:rPr sz="5500" b="0" spc="270" dirty="0">
                <a:solidFill>
                  <a:srgbClr val="C3F7ED"/>
                </a:solidFill>
                <a:latin typeface="Times New Roman"/>
                <a:cs typeface="Times New Roman"/>
              </a:rPr>
              <a:t> </a:t>
            </a:r>
            <a:r>
              <a:rPr sz="5500" spc="45" dirty="0">
                <a:solidFill>
                  <a:srgbClr val="C3F7ED"/>
                </a:solidFill>
              </a:rPr>
              <a:t>KURALLAR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384" y="3025139"/>
            <a:ext cx="11236960" cy="5969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600" b="1" u="sng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Palatino Linotype"/>
                <a:cs typeface="Palatino Linotype"/>
              </a:rPr>
              <a:t>Okul</a:t>
            </a:r>
            <a:r>
              <a:rPr sz="2600" u="sng" spc="210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sng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Palatino Linotype"/>
                <a:cs typeface="Palatino Linotype"/>
              </a:rPr>
              <a:t>tuvaleti</a:t>
            </a:r>
            <a:r>
              <a:rPr sz="2600" u="sng" spc="215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sng" spc="-10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Palatino Linotype"/>
                <a:cs typeface="Palatino Linotype"/>
              </a:rPr>
              <a:t>kullanımı</a:t>
            </a:r>
            <a:endParaRPr sz="2600">
              <a:latin typeface="Palatino Linotype"/>
              <a:cs typeface="Palatino Linotype"/>
            </a:endParaRPr>
          </a:p>
          <a:p>
            <a:pPr marL="379095" indent="-36639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79095" algn="l"/>
              </a:tabLst>
            </a:pPr>
            <a:r>
              <a:rPr sz="2600" spc="-45" dirty="0">
                <a:solidFill>
                  <a:srgbClr val="FFFFFF"/>
                </a:solidFill>
                <a:latin typeface="Palatino Linotype"/>
                <a:cs typeface="Palatino Linotype"/>
              </a:rPr>
              <a:t>Tuvalete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girmeden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önce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girdikten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sonra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eller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yıkanmalıdır.</a:t>
            </a:r>
            <a:endParaRPr sz="2600">
              <a:latin typeface="Palatino Linotype"/>
              <a:cs typeface="Palatino Linotype"/>
            </a:endParaRPr>
          </a:p>
          <a:p>
            <a:pPr marL="379095" indent="-36639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79095" algn="l"/>
              </a:tabLst>
            </a:pP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Okul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tuvaletlerinde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yerlerde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su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olabilir,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Palatino Linotype"/>
                <a:cs typeface="Palatino Linotype"/>
              </a:rPr>
              <a:t>kaygan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zemine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dikkat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edilmelidir.</a:t>
            </a:r>
            <a:endParaRPr sz="2600">
              <a:latin typeface="Palatino Linotype"/>
              <a:cs typeface="Palatino Linotype"/>
            </a:endParaRPr>
          </a:p>
          <a:p>
            <a:pPr marL="379095" indent="-36639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79095" algn="l"/>
              </a:tabLst>
            </a:pPr>
            <a:r>
              <a:rPr sz="26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Lavobada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ellerinizi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yıkadıktan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sonra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musluk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peçete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ile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kapanmalıdır.</a:t>
            </a:r>
            <a:endParaRPr sz="2600">
              <a:latin typeface="Palatino Linotype"/>
              <a:cs typeface="Palatino Linotype"/>
            </a:endParaRPr>
          </a:p>
          <a:p>
            <a:pPr marL="379095" indent="-36639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79095" algn="l"/>
              </a:tabLst>
            </a:pPr>
            <a:r>
              <a:rPr sz="26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Lavoba</a:t>
            </a:r>
            <a:r>
              <a:rPr sz="2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çevresine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kıyafetlerinizin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değmemesine</a:t>
            </a:r>
            <a:r>
              <a:rPr sz="2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özen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göstermelisiniz.</a:t>
            </a:r>
            <a:endParaRPr sz="2600">
              <a:latin typeface="Palatino Linotype"/>
              <a:cs typeface="Palatino Linotype"/>
            </a:endParaRPr>
          </a:p>
          <a:p>
            <a:pPr marL="12700" marR="553720" indent="366395">
              <a:lnSpc>
                <a:spcPct val="115399"/>
              </a:lnSpc>
              <a:buAutoNum type="arabicPeriod"/>
              <a:tabLst>
                <a:tab pos="379095" algn="l"/>
              </a:tabLst>
            </a:pPr>
            <a:r>
              <a:rPr sz="26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Tuvaletlerin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iç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dış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ortamında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kapaklı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çöp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Palatino Linotype"/>
                <a:cs typeface="Palatino Linotype"/>
              </a:rPr>
              <a:t>kovaları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bulunmaktadır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çöplerinizi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mutlaka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kovanın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içine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atmalısınız.</a:t>
            </a:r>
            <a:endParaRPr sz="2600">
              <a:latin typeface="Palatino Linotype"/>
              <a:cs typeface="Palatino Linotype"/>
            </a:endParaRPr>
          </a:p>
          <a:p>
            <a:pPr marL="12700" marR="5080" indent="274320">
              <a:lnSpc>
                <a:spcPct val="115399"/>
              </a:lnSpc>
              <a:buAutoNum type="arabicPeriod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Her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lavabo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başında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sabunluk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bulunmaktadır,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sabunun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bitmesi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durumunda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kat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personeline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bildirmelisiniz.</a:t>
            </a:r>
            <a:endParaRPr sz="2600">
              <a:latin typeface="Palatino Linotype"/>
              <a:cs typeface="Palatino Linotype"/>
            </a:endParaRPr>
          </a:p>
          <a:p>
            <a:pPr marL="12700" marR="1439545" indent="274320">
              <a:lnSpc>
                <a:spcPct val="115399"/>
              </a:lnSpc>
              <a:buAutoNum type="arabicPeriod"/>
              <a:tabLst>
                <a:tab pos="287020" algn="l"/>
              </a:tabLst>
            </a:pPr>
            <a:r>
              <a:rPr sz="26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Tuvaletlerin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iç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kısmında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tuvalet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kağıdı,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dış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kısmında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kağıt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havlu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bulunmaktadır.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İhtiyacınız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kadarını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kullandıktan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sonra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çöpün</a:t>
            </a:r>
            <a:r>
              <a:rPr sz="2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içine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atmalısınız.</a:t>
            </a:r>
            <a:endParaRPr sz="2600">
              <a:latin typeface="Palatino Linotype"/>
              <a:cs typeface="Palatino Linotype"/>
            </a:endParaRPr>
          </a:p>
          <a:p>
            <a:pPr marL="379095" indent="-366395">
              <a:lnSpc>
                <a:spcPct val="100000"/>
              </a:lnSpc>
              <a:spcBef>
                <a:spcPts val="475"/>
              </a:spcBef>
              <a:buAutoNum type="arabicPeriod"/>
              <a:tabLst>
                <a:tab pos="379095" algn="l"/>
              </a:tabLst>
            </a:pPr>
            <a:r>
              <a:rPr sz="2600" spc="-60" dirty="0">
                <a:solidFill>
                  <a:srgbClr val="FFFFFF"/>
                </a:solidFill>
                <a:latin typeface="Palatino Linotype"/>
                <a:cs typeface="Palatino Linotype"/>
              </a:rPr>
              <a:t>Tuvalet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ihtiyacınızı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giderdikten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sonra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mutlaka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Palatino Linotype"/>
                <a:cs typeface="Palatino Linotype"/>
              </a:rPr>
              <a:t>sifonu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çekmelisiniz.</a:t>
            </a:r>
            <a:endParaRPr sz="2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406400"/>
            <a:ext cx="12710160" cy="9093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060700">
              <a:lnSpc>
                <a:spcPct val="100000"/>
              </a:lnSpc>
              <a:spcBef>
                <a:spcPts val="500"/>
              </a:spcBef>
            </a:pPr>
            <a:r>
              <a:rPr sz="2500" b="1" u="sng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Palatino Linotype"/>
                <a:cs typeface="Palatino Linotype"/>
              </a:rPr>
              <a:t>Sınıf,</a:t>
            </a:r>
            <a:r>
              <a:rPr sz="2500" u="sng" spc="165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Palatino Linotype"/>
                <a:cs typeface="Palatino Linotype"/>
              </a:rPr>
              <a:t>Koridor</a:t>
            </a:r>
            <a:r>
              <a:rPr sz="2500" u="sng" spc="165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Palatino Linotype"/>
                <a:cs typeface="Palatino Linotype"/>
              </a:rPr>
              <a:t>ve</a:t>
            </a:r>
            <a:r>
              <a:rPr sz="2500" u="sng" spc="165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Palatino Linotype"/>
                <a:cs typeface="Palatino Linotype"/>
              </a:rPr>
              <a:t>idari</a:t>
            </a:r>
            <a:r>
              <a:rPr sz="2500" u="sng" spc="165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Palatino Linotype"/>
                <a:cs typeface="Palatino Linotype"/>
              </a:rPr>
              <a:t>bölümlerin</a:t>
            </a:r>
            <a:r>
              <a:rPr sz="2500" u="sng" spc="170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spc="-10" dirty="0">
                <a:solidFill>
                  <a:srgbClr val="FFE3D3"/>
                </a:solidFill>
                <a:uFill>
                  <a:solidFill>
                    <a:srgbClr val="FFE3D3"/>
                  </a:solidFill>
                </a:uFill>
                <a:latin typeface="Palatino Linotype"/>
                <a:cs typeface="Palatino Linotype"/>
              </a:rPr>
              <a:t>kullanımı</a:t>
            </a:r>
            <a:endParaRPr sz="2500" dirty="0">
              <a:latin typeface="Palatino Linotype"/>
              <a:cs typeface="Palatino Linotype"/>
            </a:endParaRPr>
          </a:p>
          <a:p>
            <a:pPr marL="453390" marR="93980" indent="-352425">
              <a:lnSpc>
                <a:spcPct val="113300"/>
              </a:lnSpc>
              <a:buAutoNum type="arabicPeriod"/>
              <a:tabLst>
                <a:tab pos="5523865" algn="l"/>
              </a:tabLst>
            </a:pP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Her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sınıf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koridorda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kapalı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çöp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kovaları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bulunmaktadır,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çöplerimizi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bu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çöplerin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içine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atmalısınız.</a:t>
            </a:r>
            <a:endParaRPr sz="2500" dirty="0">
              <a:latin typeface="Palatino Linotype"/>
              <a:cs typeface="Palatino Linotype"/>
            </a:endParaRPr>
          </a:p>
          <a:p>
            <a:pPr marL="2485390" indent="-35242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2485390" algn="l"/>
              </a:tabLst>
            </a:pPr>
            <a:r>
              <a:rPr sz="25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Teneffüs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saatlerinde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sınıﬂarınızı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açıp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havalandırmalısınız.</a:t>
            </a:r>
            <a:endParaRPr sz="2500" dirty="0">
              <a:latin typeface="Palatino Linotype"/>
              <a:cs typeface="Palatino Linotype"/>
            </a:endParaRPr>
          </a:p>
          <a:p>
            <a:pPr marL="986790" marR="627380" indent="-352425">
              <a:lnSpc>
                <a:spcPct val="113300"/>
              </a:lnSpc>
              <a:buAutoNum type="arabicPeriod"/>
              <a:tabLst>
                <a:tab pos="3898265" algn="l"/>
              </a:tabLst>
            </a:pP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Sınıﬂar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okul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personelimiz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tarafından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her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gün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temizlenmektedir,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bu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temiz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alanı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kirletmemeye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özen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gösterilmelidır.</a:t>
            </a:r>
            <a:endParaRPr sz="2500" dirty="0">
              <a:latin typeface="Palatino Linotype"/>
              <a:cs typeface="Palatino Linotype"/>
            </a:endParaRPr>
          </a:p>
          <a:p>
            <a:pPr marL="669290" marR="318770" indent="-352425">
              <a:lnSpc>
                <a:spcPct val="113300"/>
              </a:lnSpc>
              <a:buAutoNum type="arabicPeriod"/>
              <a:tabLst>
                <a:tab pos="5104765" algn="l"/>
              </a:tabLst>
            </a:pP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Sınıf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içindeki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portmantoların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içerisine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kıyafetler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koyulduktan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sonra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kapağı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mutlaka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kapalı</a:t>
            </a:r>
            <a:r>
              <a:rPr sz="2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durmalıdır.</a:t>
            </a:r>
            <a:endParaRPr sz="2500" dirty="0">
              <a:latin typeface="Palatino Linotype"/>
              <a:cs typeface="Palatino Linotype"/>
            </a:endParaRPr>
          </a:p>
          <a:p>
            <a:pPr marL="491490" indent="-35242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491490" algn="l"/>
              </a:tabLst>
            </a:pPr>
            <a:r>
              <a:rPr sz="25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Koridorlarda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bulunan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şahsi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dolaplarınız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düzenli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olmalı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kapakları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kapalı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durmalıdır.</a:t>
            </a:r>
            <a:endParaRPr sz="2500" dirty="0">
              <a:latin typeface="Palatino Linotype"/>
              <a:cs typeface="Palatino Linotype"/>
            </a:endParaRPr>
          </a:p>
          <a:p>
            <a:pPr marL="466090" marR="120014" indent="-352425">
              <a:lnSpc>
                <a:spcPct val="113300"/>
              </a:lnSpc>
              <a:buAutoNum type="arabicPeriod"/>
              <a:tabLst>
                <a:tab pos="4317365" algn="l"/>
              </a:tabLst>
            </a:pP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Okul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bahçesinde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belirli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köşelerde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çöp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kovaları</a:t>
            </a:r>
            <a:r>
              <a:rPr sz="2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bulunmaktadır,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çöplerinizi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mutlaka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çöp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25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kovalarının</a:t>
            </a:r>
            <a:r>
              <a:rPr sz="25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içine</a:t>
            </a:r>
            <a:r>
              <a:rPr sz="25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atmalısınız.</a:t>
            </a:r>
            <a:endParaRPr sz="2500" dirty="0">
              <a:latin typeface="Palatino Linotype"/>
              <a:cs typeface="Palatino Linotype"/>
            </a:endParaRPr>
          </a:p>
          <a:p>
            <a:pPr marL="1456690" marR="1113790" indent="-352425">
              <a:lnSpc>
                <a:spcPct val="113300"/>
              </a:lnSpc>
              <a:spcBef>
                <a:spcPts val="5"/>
              </a:spcBef>
              <a:buAutoNum type="arabicPeriod"/>
              <a:tabLst>
                <a:tab pos="5231765" algn="l"/>
              </a:tabLst>
            </a:pP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Okul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bahçesinde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bulunan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yeşil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alanların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çardakların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temizliğine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özen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göstermelisiniz.</a:t>
            </a:r>
            <a:endParaRPr sz="2500" dirty="0">
              <a:latin typeface="Palatino Linotype"/>
              <a:cs typeface="Palatino Linotype"/>
            </a:endParaRPr>
          </a:p>
          <a:p>
            <a:pPr marL="656590" marR="312420" indent="-352425">
              <a:lnSpc>
                <a:spcPct val="113300"/>
              </a:lnSpc>
              <a:buAutoNum type="arabicPeriod"/>
              <a:tabLst>
                <a:tab pos="5015865" algn="l"/>
              </a:tabLst>
            </a:pP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Sahaların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içi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etrafının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temizliğine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özen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göstermeli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etrafındaki</a:t>
            </a:r>
            <a:r>
              <a:rPr sz="2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tellere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çok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fazla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yaklaşmamalısınız.</a:t>
            </a:r>
            <a:endParaRPr sz="2500" dirty="0">
              <a:latin typeface="Palatino Linotype"/>
              <a:cs typeface="Palatino Linotype"/>
            </a:endParaRPr>
          </a:p>
          <a:p>
            <a:pPr marL="885190" marR="540385" indent="-352425">
              <a:lnSpc>
                <a:spcPct val="113300"/>
              </a:lnSpc>
              <a:buAutoNum type="arabicPeriod"/>
              <a:tabLst>
                <a:tab pos="5358765" algn="l"/>
              </a:tabLst>
            </a:pP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Spor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salonu,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kantin,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yemekhane,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idari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odalar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revir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kullanım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Palatino Linotype"/>
                <a:cs typeface="Palatino Linotype"/>
              </a:rPr>
              <a:t>sonrasında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temiz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2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bırakılmalıdır.</a:t>
            </a:r>
            <a:endParaRPr sz="25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 dirty="0">
              <a:latin typeface="Palatino Linotype"/>
              <a:cs typeface="Palatino Linotype"/>
            </a:endParaRPr>
          </a:p>
          <a:p>
            <a:pPr marL="12700" marR="5080" indent="2540" algn="ctr">
              <a:lnSpc>
                <a:spcPct val="113300"/>
              </a:lnSpc>
            </a:pPr>
            <a:r>
              <a:rPr lang="tr-TR" sz="2500" b="1" u="sng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ALİ DURMAZ </a:t>
            </a:r>
            <a:r>
              <a:rPr sz="2500" b="1" u="sng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ORTAOKULU</a:t>
            </a:r>
            <a:r>
              <a:rPr sz="2500" u="sng" spc="8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spc="45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SİZLERİN</a:t>
            </a:r>
            <a:r>
              <a:rPr sz="2500" u="sng" spc="8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spc="-1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OKULUDUR,TEMİZLİĞİ</a:t>
            </a:r>
            <a:r>
              <a:rPr sz="2500" spc="625" dirty="0">
                <a:solidFill>
                  <a:srgbClr val="C62324"/>
                </a:solidFill>
                <a:latin typeface="Times New Roman"/>
                <a:cs typeface="Times New Roman"/>
              </a:rPr>
              <a:t>  </a:t>
            </a:r>
            <a:r>
              <a:rPr sz="2500" b="1" u="sng" spc="5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VE</a:t>
            </a:r>
            <a:r>
              <a:rPr sz="2500" u="sng" spc="245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spc="65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DÜZENİ</a:t>
            </a:r>
            <a:r>
              <a:rPr sz="2500" u="sng" spc="245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spc="8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EN</a:t>
            </a:r>
            <a:r>
              <a:rPr sz="2500" u="sng" spc="25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ÇOK</a:t>
            </a:r>
            <a:r>
              <a:rPr sz="2500" u="sng" spc="245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SİZ</a:t>
            </a:r>
            <a:r>
              <a:rPr sz="2500" u="sng" spc="25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ÖĞRENCİLERİN</a:t>
            </a:r>
            <a:r>
              <a:rPr sz="2500" u="sng" spc="245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SORUMLULUĞUDUR,</a:t>
            </a:r>
            <a:r>
              <a:rPr sz="2500" u="sng" spc="25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spc="-1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OKULUMUZU</a:t>
            </a:r>
            <a:r>
              <a:rPr sz="2500" spc="-10" dirty="0">
                <a:solidFill>
                  <a:srgbClr val="C62324"/>
                </a:solid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TEMİZ</a:t>
            </a:r>
            <a:r>
              <a:rPr sz="2500" u="sng" spc="18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TUTMALI</a:t>
            </a:r>
            <a:r>
              <a:rPr sz="2500" u="sng" spc="185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spc="5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VE</a:t>
            </a:r>
            <a:r>
              <a:rPr sz="2500" u="sng" spc="18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spc="8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ÖZEN</a:t>
            </a:r>
            <a:r>
              <a:rPr sz="2500" u="sng" spc="185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spc="-10" dirty="0">
                <a:solidFill>
                  <a:srgbClr val="C62324"/>
                </a:solidFill>
                <a:uFill>
                  <a:solidFill>
                    <a:srgbClr val="C62324"/>
                  </a:solidFill>
                </a:uFill>
                <a:latin typeface="Palatino Linotype"/>
                <a:cs typeface="Palatino Linotype"/>
              </a:rPr>
              <a:t>GÖSTERMELİSİNİZ</a:t>
            </a:r>
            <a:r>
              <a:rPr sz="2500" b="1" spc="-10" dirty="0">
                <a:solidFill>
                  <a:srgbClr val="C62324"/>
                </a:solidFill>
                <a:latin typeface="Palatino Linotype"/>
                <a:cs typeface="Palatino Linotype"/>
              </a:rPr>
              <a:t>.</a:t>
            </a:r>
            <a:endParaRPr sz="25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00" y="1422400"/>
            <a:ext cx="124491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i="1" spc="-135" dirty="0">
                <a:solidFill>
                  <a:srgbClr val="E4F8FD"/>
                </a:solidFill>
                <a:latin typeface="Palatino Linotype"/>
                <a:cs typeface="Palatino Linotype"/>
              </a:rPr>
              <a:t>Kirletilmiş</a:t>
            </a:r>
            <a:r>
              <a:rPr sz="6000" b="0" spc="-160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6000" i="1" spc="-180" dirty="0">
                <a:solidFill>
                  <a:srgbClr val="E4F8FD"/>
                </a:solidFill>
                <a:latin typeface="Palatino Linotype"/>
                <a:cs typeface="Palatino Linotype"/>
              </a:rPr>
              <a:t>çevreyi</a:t>
            </a:r>
            <a:r>
              <a:rPr sz="6000" b="0" spc="-160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6000" i="1" spc="-140" dirty="0">
                <a:solidFill>
                  <a:srgbClr val="E4F8FD"/>
                </a:solidFill>
                <a:latin typeface="Palatino Linotype"/>
                <a:cs typeface="Palatino Linotype"/>
              </a:rPr>
              <a:t>temizlemek</a:t>
            </a:r>
            <a:r>
              <a:rPr sz="6000" b="0" spc="-160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6000" i="1" spc="60" dirty="0">
                <a:solidFill>
                  <a:srgbClr val="E4F8FD"/>
                </a:solidFill>
                <a:latin typeface="Palatino Linotype"/>
                <a:cs typeface="Palatino Linotype"/>
              </a:rPr>
              <a:t>z</a:t>
            </a:r>
            <a:r>
              <a:rPr sz="6000" i="1" spc="50" dirty="0">
                <a:solidFill>
                  <a:srgbClr val="E4F8FD"/>
                </a:solidFill>
                <a:latin typeface="Palatino Linotype"/>
                <a:cs typeface="Palatino Linotype"/>
              </a:rPr>
              <a:t>o</a:t>
            </a:r>
            <a:r>
              <a:rPr sz="6000" i="1" spc="-70" dirty="0">
                <a:solidFill>
                  <a:srgbClr val="E4F8FD"/>
                </a:solidFill>
                <a:latin typeface="Palatino Linotype"/>
                <a:cs typeface="Palatino Linotype"/>
              </a:rPr>
              <a:t>r</a:t>
            </a:r>
            <a:r>
              <a:rPr sz="6000" i="1" spc="60" dirty="0">
                <a:solidFill>
                  <a:srgbClr val="E4F8FD"/>
                </a:solidFill>
                <a:latin typeface="Palatino Linotype"/>
                <a:cs typeface="Palatino Linotype"/>
              </a:rPr>
              <a:t>du</a:t>
            </a:r>
            <a:r>
              <a:rPr sz="6000" i="1" spc="-470" dirty="0">
                <a:solidFill>
                  <a:srgbClr val="E4F8FD"/>
                </a:solidFill>
                <a:latin typeface="Palatino Linotype"/>
                <a:cs typeface="Palatino Linotype"/>
              </a:rPr>
              <a:t>r</a:t>
            </a:r>
            <a:r>
              <a:rPr sz="6000" i="1" spc="60" dirty="0">
                <a:solidFill>
                  <a:srgbClr val="E4F8FD"/>
                </a:solidFill>
                <a:latin typeface="Palatino Linotype"/>
                <a:cs typeface="Palatino Linotype"/>
              </a:rPr>
              <a:t>.</a:t>
            </a:r>
            <a:endParaRPr sz="6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253" y="2336800"/>
            <a:ext cx="10111740" cy="21082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6000" b="1" i="1" spc="-125" dirty="0">
                <a:solidFill>
                  <a:srgbClr val="E4F8FD"/>
                </a:solidFill>
                <a:latin typeface="Palatino Linotype"/>
                <a:cs typeface="Palatino Linotype"/>
              </a:rPr>
              <a:t>Kirletmemek</a:t>
            </a:r>
            <a:r>
              <a:rPr sz="6000" spc="-65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6000" b="1" i="1" spc="-300" dirty="0">
                <a:solidFill>
                  <a:srgbClr val="E4F8FD"/>
                </a:solidFill>
                <a:latin typeface="Palatino Linotype"/>
                <a:cs typeface="Palatino Linotype"/>
              </a:rPr>
              <a:t>ve</a:t>
            </a:r>
            <a:r>
              <a:rPr sz="6000" spc="-65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6000" b="1" i="1" spc="-70" dirty="0">
                <a:solidFill>
                  <a:srgbClr val="E4F8FD"/>
                </a:solidFill>
                <a:latin typeface="Palatino Linotype"/>
                <a:cs typeface="Palatino Linotype"/>
              </a:rPr>
              <a:t>korumak</a:t>
            </a:r>
            <a:r>
              <a:rPr sz="6000" spc="-65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6000" b="1" i="1" spc="-20" dirty="0">
                <a:solidFill>
                  <a:srgbClr val="E4F8FD"/>
                </a:solidFill>
                <a:latin typeface="Palatino Linotype"/>
                <a:cs typeface="Palatino Linotype"/>
              </a:rPr>
              <a:t>daha</a:t>
            </a:r>
            <a:endParaRPr sz="6000">
              <a:latin typeface="Palatino Linotype"/>
              <a:cs typeface="Palatino Linotype"/>
            </a:endParaRPr>
          </a:p>
          <a:p>
            <a:pPr marR="210185" algn="ctr">
              <a:lnSpc>
                <a:spcPct val="100000"/>
              </a:lnSpc>
              <a:spcBef>
                <a:spcPts val="1000"/>
              </a:spcBef>
            </a:pPr>
            <a:r>
              <a:rPr sz="6000" b="1" i="1" spc="-35" dirty="0">
                <a:solidFill>
                  <a:srgbClr val="E4F8FD"/>
                </a:solidFill>
                <a:latin typeface="Palatino Linotype"/>
                <a:cs typeface="Palatino Linotype"/>
              </a:rPr>
              <a:t>k</a:t>
            </a:r>
            <a:r>
              <a:rPr sz="6000" b="1" i="1" spc="-45" dirty="0">
                <a:solidFill>
                  <a:srgbClr val="E4F8FD"/>
                </a:solidFill>
                <a:latin typeface="Palatino Linotype"/>
                <a:cs typeface="Palatino Linotype"/>
              </a:rPr>
              <a:t>o</a:t>
            </a:r>
            <a:r>
              <a:rPr sz="6000" b="1" i="1" spc="-35" dirty="0">
                <a:solidFill>
                  <a:srgbClr val="E4F8FD"/>
                </a:solidFill>
                <a:latin typeface="Palatino Linotype"/>
                <a:cs typeface="Palatino Linotype"/>
              </a:rPr>
              <a:t>l</a:t>
            </a:r>
            <a:r>
              <a:rPr sz="6000" b="1" i="1" spc="-45" dirty="0">
                <a:solidFill>
                  <a:srgbClr val="E4F8FD"/>
                </a:solidFill>
                <a:latin typeface="Palatino Linotype"/>
                <a:cs typeface="Palatino Linotype"/>
              </a:rPr>
              <a:t>ay</a:t>
            </a:r>
            <a:r>
              <a:rPr sz="6000" b="1" i="1" spc="-35" dirty="0">
                <a:solidFill>
                  <a:srgbClr val="E4F8FD"/>
                </a:solidFill>
                <a:latin typeface="Palatino Linotype"/>
                <a:cs typeface="Palatino Linotype"/>
              </a:rPr>
              <a:t>dı</a:t>
            </a:r>
            <a:r>
              <a:rPr sz="6000" b="1" i="1" spc="-565" dirty="0">
                <a:solidFill>
                  <a:srgbClr val="E4F8FD"/>
                </a:solidFill>
                <a:latin typeface="Palatino Linotype"/>
                <a:cs typeface="Palatino Linotype"/>
              </a:rPr>
              <a:t>r</a:t>
            </a:r>
            <a:r>
              <a:rPr sz="6000" b="1" i="1" spc="-35" dirty="0">
                <a:solidFill>
                  <a:srgbClr val="E4F8FD"/>
                </a:solidFill>
                <a:latin typeface="Palatino Linotype"/>
                <a:cs typeface="Palatino Linotype"/>
              </a:rPr>
              <a:t>.</a:t>
            </a:r>
            <a:endParaRPr sz="600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590" y="5156098"/>
            <a:ext cx="12534125" cy="16668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7590" y="5156098"/>
            <a:ext cx="12534265" cy="1666875"/>
          </a:xfrm>
          <a:prstGeom prst="rect">
            <a:avLst/>
          </a:prstGeom>
          <a:ln w="3175">
            <a:solidFill>
              <a:srgbClr val="A3BB87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9000" b="1" spc="220" dirty="0">
                <a:solidFill>
                  <a:srgbClr val="0D89A7"/>
                </a:solidFill>
                <a:latin typeface="Palatino Linotype"/>
                <a:cs typeface="Palatino Linotype"/>
              </a:rPr>
              <a:t>TEŞEKKÜRLER</a:t>
            </a:r>
            <a:endParaRPr sz="9000">
              <a:latin typeface="Palatino Linotype"/>
              <a:cs typeface="Palatino Linotype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B56D5654-EB80-8556-AAC8-9E4367835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56" y="7086600"/>
            <a:ext cx="2145792" cy="2145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300" y="203200"/>
            <a:ext cx="4128770" cy="279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lnSpc>
                <a:spcPct val="113500"/>
              </a:lnSpc>
              <a:spcBef>
                <a:spcPts val="100"/>
              </a:spcBef>
            </a:pPr>
            <a:r>
              <a:rPr sz="8000" b="0" spc="-55" dirty="0">
                <a:latin typeface="Palatino Linotype"/>
                <a:cs typeface="Palatino Linotype"/>
              </a:rPr>
              <a:t>MİKROP</a:t>
            </a:r>
            <a:r>
              <a:rPr sz="8000" b="0" spc="-55" dirty="0">
                <a:latin typeface="Times New Roman"/>
                <a:cs typeface="Times New Roman"/>
              </a:rPr>
              <a:t> </a:t>
            </a:r>
            <a:r>
              <a:rPr sz="8000" b="0" spc="60" dirty="0">
                <a:latin typeface="Palatino Linotype"/>
                <a:cs typeface="Palatino Linotype"/>
              </a:rPr>
              <a:t>NEDİR?</a:t>
            </a:r>
            <a:endParaRPr sz="8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500" y="3467100"/>
            <a:ext cx="6703695" cy="482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5420">
              <a:lnSpc>
                <a:spcPct val="112500"/>
              </a:lnSpc>
              <a:spcBef>
                <a:spcPts val="100"/>
              </a:spcBef>
            </a:pP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Hastalığa</a:t>
            </a:r>
            <a:r>
              <a:rPr sz="4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sebep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olan,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gözle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görülmesi</a:t>
            </a:r>
            <a:r>
              <a:rPr sz="4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mümkün</a:t>
            </a:r>
            <a:r>
              <a:rPr sz="4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olmayan</a:t>
            </a: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küçük</a:t>
            </a:r>
            <a:r>
              <a:rPr sz="40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canlılardır.</a:t>
            </a:r>
            <a:endParaRPr sz="4000">
              <a:latin typeface="Palatino Linotype"/>
              <a:cs typeface="Palatino Linotype"/>
            </a:endParaRPr>
          </a:p>
          <a:p>
            <a:pPr marL="12700" marR="5080">
              <a:lnSpc>
                <a:spcPct val="112500"/>
              </a:lnSpc>
            </a:pP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İnsanda</a:t>
            </a: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hastalık</a:t>
            </a: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yapan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mikroplar</a:t>
            </a:r>
            <a:r>
              <a:rPr sz="4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arasında</a:t>
            </a:r>
            <a:r>
              <a:rPr sz="40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bakteriler,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virüsler,</a:t>
            </a:r>
            <a:r>
              <a:rPr sz="40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mantarlar</a:t>
            </a:r>
            <a:r>
              <a:rPr sz="40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parazitler</a:t>
            </a:r>
            <a:r>
              <a:rPr sz="40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sayılabilir.</a:t>
            </a:r>
            <a:endParaRPr sz="40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94918" y="5218207"/>
            <a:ext cx="6109970" cy="3642995"/>
            <a:chOff x="6894918" y="5218207"/>
            <a:chExt cx="6109970" cy="3642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4918" y="5218207"/>
              <a:ext cx="6109881" cy="3642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8032" y="5291325"/>
              <a:ext cx="6024283" cy="338866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864498" y="1146086"/>
            <a:ext cx="4140835" cy="3964304"/>
            <a:chOff x="8864498" y="1146086"/>
            <a:chExt cx="4140835" cy="396430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4498" y="1146086"/>
              <a:ext cx="4140301" cy="39641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7612" y="1219199"/>
              <a:ext cx="4067187" cy="37101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7900" y="825500"/>
            <a:ext cx="11099800" cy="749300"/>
            <a:chOff x="977900" y="825500"/>
            <a:chExt cx="11099800" cy="749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900" y="825500"/>
              <a:ext cx="11074400" cy="749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900" y="1358900"/>
              <a:ext cx="11099800" cy="1651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737100" y="1765300"/>
            <a:ext cx="3530600" cy="762000"/>
            <a:chOff x="4737100" y="1765300"/>
            <a:chExt cx="3530600" cy="762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7100" y="1765300"/>
              <a:ext cx="3352800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6400" y="1905000"/>
              <a:ext cx="241300" cy="4572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784600" marR="5080" indent="-3771900">
              <a:lnSpc>
                <a:spcPct val="113300"/>
              </a:lnSpc>
              <a:spcBef>
                <a:spcPts val="15"/>
              </a:spcBef>
            </a:pPr>
            <a:r>
              <a:rPr sz="5000" u="sng" dirty="0">
                <a:uFill>
                  <a:solidFill>
                    <a:srgbClr val="D1F67B"/>
                  </a:solidFill>
                </a:uFill>
              </a:rPr>
              <a:t>Mikroplardan</a:t>
            </a:r>
            <a:r>
              <a:rPr sz="5000" b="0" u="sng" spc="350" dirty="0">
                <a:uFill>
                  <a:solidFill>
                    <a:srgbClr val="D1F67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000" u="sng" dirty="0">
                <a:uFill>
                  <a:solidFill>
                    <a:srgbClr val="D1F67B"/>
                  </a:solidFill>
                </a:uFill>
              </a:rPr>
              <a:t>korunmak</a:t>
            </a:r>
            <a:r>
              <a:rPr sz="5000" b="0" u="sng" spc="350" dirty="0">
                <a:uFill>
                  <a:solidFill>
                    <a:srgbClr val="D1F67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000" u="sng" dirty="0">
                <a:uFill>
                  <a:solidFill>
                    <a:srgbClr val="D1F67B"/>
                  </a:solidFill>
                </a:uFill>
              </a:rPr>
              <a:t>için</a:t>
            </a:r>
            <a:r>
              <a:rPr sz="5000" b="0" u="sng" spc="350" dirty="0">
                <a:uFill>
                  <a:solidFill>
                    <a:srgbClr val="D1F67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000" u="sng" spc="35" dirty="0">
                <a:uFill>
                  <a:solidFill>
                    <a:srgbClr val="D1F67B"/>
                  </a:solidFill>
                </a:uFill>
              </a:rPr>
              <a:t>şunları</a:t>
            </a:r>
            <a:r>
              <a:rPr sz="5000" b="0" spc="35" dirty="0">
                <a:latin typeface="Times New Roman"/>
                <a:cs typeface="Times New Roman"/>
              </a:rPr>
              <a:t> </a:t>
            </a:r>
            <a:r>
              <a:rPr sz="5000" u="sng" spc="-10" dirty="0">
                <a:uFill>
                  <a:solidFill>
                    <a:srgbClr val="D1F67B"/>
                  </a:solidFill>
                </a:uFill>
              </a:rPr>
              <a:t>yapmalıyız</a:t>
            </a:r>
            <a:r>
              <a:rPr sz="5600" u="sng" spc="-10" dirty="0">
                <a:uFill>
                  <a:solidFill>
                    <a:srgbClr val="D1F67B"/>
                  </a:solidFill>
                </a:uFill>
              </a:rPr>
              <a:t>:</a:t>
            </a:r>
            <a:endParaRPr sz="56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37100" y="2311400"/>
            <a:ext cx="3581400" cy="1651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64177" y="2703293"/>
            <a:ext cx="8453120" cy="6200775"/>
          </a:xfrm>
          <a:custGeom>
            <a:avLst/>
            <a:gdLst/>
            <a:ahLst/>
            <a:cxnLst/>
            <a:rect l="l" t="t" r="r" b="b"/>
            <a:pathLst>
              <a:path w="8453120" h="6200775">
                <a:moveTo>
                  <a:pt x="0" y="6200775"/>
                </a:moveTo>
                <a:lnTo>
                  <a:pt x="8453120" y="6200775"/>
                </a:lnTo>
                <a:lnTo>
                  <a:pt x="8453120" y="0"/>
                </a:lnTo>
                <a:lnTo>
                  <a:pt x="0" y="0"/>
                </a:lnTo>
                <a:lnTo>
                  <a:pt x="0" y="62007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6400" y="2679700"/>
            <a:ext cx="8333740" cy="6121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*Hijyen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kurallarına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uymalıyız.</a:t>
            </a:r>
            <a:endParaRPr sz="3500">
              <a:latin typeface="Palatino Linotype"/>
              <a:cs typeface="Palatino Linotype"/>
            </a:endParaRPr>
          </a:p>
          <a:p>
            <a:pPr marL="12700" marR="841375" indent="-635">
              <a:lnSpc>
                <a:spcPct val="114300"/>
              </a:lnSpc>
            </a:pP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*Düzenli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olarak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el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ayak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temizliğine</a:t>
            </a:r>
            <a:r>
              <a:rPr sz="3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dikkat</a:t>
            </a:r>
            <a:r>
              <a:rPr sz="350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etmeliyiz.</a:t>
            </a:r>
            <a:endParaRPr sz="3500">
              <a:latin typeface="Palatino Linotype"/>
              <a:cs typeface="Palatino Linotype"/>
            </a:endParaRPr>
          </a:p>
          <a:p>
            <a:pPr marL="12700" marR="1251585" indent="-635">
              <a:lnSpc>
                <a:spcPct val="114300"/>
              </a:lnSpc>
            </a:pP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*Kişisel</a:t>
            </a:r>
            <a:r>
              <a:rPr sz="35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35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çevresel</a:t>
            </a:r>
            <a:r>
              <a:rPr sz="35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temizliğe</a:t>
            </a:r>
            <a:r>
              <a:rPr sz="35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dikkat</a:t>
            </a:r>
            <a:r>
              <a:rPr sz="3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etmeliyiz.</a:t>
            </a:r>
            <a:endParaRPr sz="3500">
              <a:latin typeface="Palatino Linotype"/>
              <a:cs typeface="Palatino Linotype"/>
            </a:endParaRPr>
          </a:p>
          <a:p>
            <a:pPr marL="12700" marR="404495">
              <a:lnSpc>
                <a:spcPct val="114300"/>
              </a:lnSpc>
            </a:pP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*Ortak</a:t>
            </a:r>
            <a:r>
              <a:rPr sz="35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kullanım</a:t>
            </a:r>
            <a:r>
              <a:rPr sz="35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alanlarını</a:t>
            </a:r>
            <a:r>
              <a:rPr sz="35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sürekli</a:t>
            </a:r>
            <a:r>
              <a:rPr sz="35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temiz</a:t>
            </a:r>
            <a:r>
              <a:rPr sz="3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tutmalıyız.</a:t>
            </a:r>
            <a:endParaRPr sz="35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*Çevremizi</a:t>
            </a:r>
            <a:r>
              <a:rPr sz="35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temiz</a:t>
            </a:r>
            <a:r>
              <a:rPr sz="35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tutmalıyız.</a:t>
            </a:r>
            <a:endParaRPr sz="3500">
              <a:latin typeface="Palatino Linotype"/>
              <a:cs typeface="Palatino Linotype"/>
            </a:endParaRPr>
          </a:p>
          <a:p>
            <a:pPr marL="12700" marR="5080">
              <a:lnSpc>
                <a:spcPct val="114300"/>
              </a:lnSpc>
            </a:pP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*Günlük,</a:t>
            </a:r>
            <a:r>
              <a:rPr sz="3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haftalık</a:t>
            </a:r>
            <a:r>
              <a:rPr sz="3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aylık</a:t>
            </a:r>
            <a:r>
              <a:rPr sz="3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Palatino Linotype"/>
                <a:cs typeface="Palatino Linotype"/>
              </a:rPr>
              <a:t>temizlik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günleri</a:t>
            </a:r>
            <a:r>
              <a:rPr sz="3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belirlemeliyiz.</a:t>
            </a:r>
            <a:endParaRPr sz="3500">
              <a:latin typeface="Palatino Linotype"/>
              <a:cs typeface="Palatino Linotyp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980423" y="2924479"/>
            <a:ext cx="4024629" cy="4880610"/>
            <a:chOff x="8980423" y="2924479"/>
            <a:chExt cx="4024629" cy="488061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80423" y="2924479"/>
              <a:ext cx="4024376" cy="48805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53537" y="2997593"/>
              <a:ext cx="3789019" cy="46265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4900" y="844092"/>
            <a:ext cx="8246109" cy="14166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3400" b="1" dirty="0">
                <a:solidFill>
                  <a:srgbClr val="FFFFFF"/>
                </a:solidFill>
                <a:latin typeface="Palatino Linotype"/>
                <a:cs typeface="Palatino Linotype"/>
              </a:rPr>
              <a:t>MİKROPLARDAN</a:t>
            </a:r>
            <a:r>
              <a:rPr sz="3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FFFFFF"/>
                </a:solidFill>
                <a:latin typeface="Palatino Linotype"/>
                <a:cs typeface="Palatino Linotype"/>
              </a:rPr>
              <a:t>KORUNMANIN</a:t>
            </a:r>
            <a:r>
              <a:rPr sz="3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İLK</a:t>
            </a:r>
            <a:endParaRPr sz="3400">
              <a:latin typeface="Palatino Linotype"/>
              <a:cs typeface="Palatino Linotype"/>
            </a:endParaRPr>
          </a:p>
          <a:p>
            <a:pPr marL="3810" algn="ctr">
              <a:lnSpc>
                <a:spcPct val="100000"/>
              </a:lnSpc>
              <a:spcBef>
                <a:spcPts val="520"/>
              </a:spcBef>
            </a:pPr>
            <a:r>
              <a:rPr sz="3400" b="1" dirty="0">
                <a:solidFill>
                  <a:srgbClr val="FFFFFF"/>
                </a:solidFill>
                <a:latin typeface="Palatino Linotype"/>
                <a:cs typeface="Palatino Linotype"/>
              </a:rPr>
              <a:t>YOLU</a:t>
            </a:r>
            <a:r>
              <a:rPr sz="34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0" b="1" u="sng" spc="4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Palatino Linotype"/>
                <a:cs typeface="Palatino Linotype"/>
              </a:rPr>
              <a:t>HİJYENDİR</a:t>
            </a:r>
            <a:r>
              <a:rPr sz="2400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cs typeface="Palatino Linotype"/>
              </a:rPr>
              <a:t>.</a:t>
            </a:r>
            <a:endParaRPr sz="2400">
              <a:latin typeface="Palatino Linotype"/>
              <a:cs typeface="Palatino Linotyp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01516" y="5353466"/>
            <a:ext cx="6149975" cy="3869690"/>
            <a:chOff x="3701516" y="5353466"/>
            <a:chExt cx="6149975" cy="38696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1516" y="5353466"/>
              <a:ext cx="6149403" cy="38692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4630" y="5426584"/>
              <a:ext cx="5895403" cy="36152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74788" y="2502477"/>
            <a:ext cx="10306685" cy="2410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-13335" algn="ctr">
              <a:lnSpc>
                <a:spcPct val="112700"/>
              </a:lnSpc>
              <a:spcBef>
                <a:spcPts val="130"/>
              </a:spcBef>
            </a:pPr>
            <a:r>
              <a:rPr sz="5000" b="1" spc="75" dirty="0">
                <a:solidFill>
                  <a:srgbClr val="FFFF00"/>
                </a:solidFill>
                <a:latin typeface="Palatino Linotype"/>
                <a:cs typeface="Palatino Linotype"/>
              </a:rPr>
              <a:t>HİJYEN:</a:t>
            </a:r>
            <a:r>
              <a:rPr sz="50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Palatino Linotype"/>
                <a:cs typeface="Palatino Linotype"/>
              </a:rPr>
              <a:t>Sağlıklı</a:t>
            </a:r>
            <a:r>
              <a:rPr sz="4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Palatino Linotype"/>
                <a:cs typeface="Palatino Linotype"/>
              </a:rPr>
              <a:t>bir</a:t>
            </a:r>
            <a:r>
              <a:rPr sz="4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yaşam</a:t>
            </a:r>
            <a:r>
              <a:rPr sz="4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Palatino Linotype"/>
                <a:cs typeface="Palatino Linotype"/>
              </a:rPr>
              <a:t>için</a:t>
            </a:r>
            <a:r>
              <a:rPr sz="4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yapılan</a:t>
            </a:r>
            <a:r>
              <a:rPr sz="4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Palatino Linotype"/>
                <a:cs typeface="Palatino Linotype"/>
              </a:rPr>
              <a:t>faaliyetlerin</a:t>
            </a:r>
            <a:r>
              <a:rPr sz="4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4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Palatino Linotype"/>
                <a:cs typeface="Palatino Linotype"/>
              </a:rPr>
              <a:t>alınan</a:t>
            </a:r>
            <a:r>
              <a:rPr sz="4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Palatino Linotype"/>
                <a:cs typeface="Palatino Linotype"/>
              </a:rPr>
              <a:t>önlemlerin</a:t>
            </a:r>
            <a:r>
              <a:rPr sz="4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tümüne</a:t>
            </a:r>
            <a:r>
              <a:rPr sz="4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Palatino Linotype"/>
                <a:cs typeface="Palatino Linotype"/>
              </a:rPr>
              <a:t>verilen</a:t>
            </a:r>
            <a:r>
              <a:rPr sz="44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isimdir.</a:t>
            </a:r>
            <a:endParaRPr sz="4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889000"/>
            <a:ext cx="8133715" cy="175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0" marR="5080" indent="-1866900">
              <a:lnSpc>
                <a:spcPct val="113300"/>
              </a:lnSpc>
              <a:spcBef>
                <a:spcPts val="100"/>
              </a:spcBef>
            </a:pPr>
            <a:r>
              <a:rPr sz="5000" b="0" spc="-10" dirty="0">
                <a:latin typeface="Palatino Linotype"/>
                <a:cs typeface="Palatino Linotype"/>
              </a:rPr>
              <a:t>HİJYENİK</a:t>
            </a:r>
            <a:r>
              <a:rPr sz="5000" b="0" spc="-175" dirty="0">
                <a:latin typeface="Times New Roman"/>
                <a:cs typeface="Times New Roman"/>
              </a:rPr>
              <a:t> </a:t>
            </a:r>
            <a:r>
              <a:rPr sz="5000" b="0" spc="-95" dirty="0">
                <a:latin typeface="Palatino Linotype"/>
                <a:cs typeface="Palatino Linotype"/>
              </a:rPr>
              <a:t>OLMAK</a:t>
            </a:r>
            <a:r>
              <a:rPr sz="5000" b="0" spc="-175" dirty="0">
                <a:latin typeface="Times New Roman"/>
                <a:cs typeface="Times New Roman"/>
              </a:rPr>
              <a:t> </a:t>
            </a:r>
            <a:r>
              <a:rPr sz="5000" b="0" dirty="0">
                <a:latin typeface="Palatino Linotype"/>
                <a:cs typeface="Palatino Linotype"/>
              </a:rPr>
              <a:t>İÇİN</a:t>
            </a:r>
            <a:r>
              <a:rPr sz="5000" b="0" spc="-175" dirty="0">
                <a:latin typeface="Times New Roman"/>
                <a:cs typeface="Times New Roman"/>
              </a:rPr>
              <a:t> </a:t>
            </a:r>
            <a:r>
              <a:rPr sz="5000" b="0" spc="-25" dirty="0">
                <a:latin typeface="Palatino Linotype"/>
                <a:cs typeface="Palatino Linotype"/>
              </a:rPr>
              <a:t>NE</a:t>
            </a:r>
            <a:r>
              <a:rPr sz="5000" b="0" spc="-25" dirty="0">
                <a:latin typeface="Times New Roman"/>
                <a:cs typeface="Times New Roman"/>
              </a:rPr>
              <a:t> </a:t>
            </a:r>
            <a:r>
              <a:rPr sz="5000" b="0" spc="-140" dirty="0">
                <a:latin typeface="Palatino Linotype"/>
                <a:cs typeface="Palatino Linotype"/>
              </a:rPr>
              <a:t>YAPMALIYIZ</a:t>
            </a:r>
            <a:r>
              <a:rPr sz="5000" b="0" spc="-125" dirty="0">
                <a:latin typeface="Times New Roman"/>
                <a:cs typeface="Times New Roman"/>
              </a:rPr>
              <a:t> </a:t>
            </a:r>
            <a:r>
              <a:rPr sz="5000" b="0" spc="50" dirty="0">
                <a:latin typeface="Palatino Linotype"/>
                <a:cs typeface="Palatino Linotype"/>
              </a:rPr>
              <a:t>?</a:t>
            </a:r>
            <a:endParaRPr sz="5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300" y="2590800"/>
            <a:ext cx="10532110" cy="57531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0830" indent="-278130">
              <a:lnSpc>
                <a:spcPct val="100000"/>
              </a:lnSpc>
              <a:spcBef>
                <a:spcPts val="600"/>
              </a:spcBef>
              <a:buChar char="*"/>
              <a:tabLst>
                <a:tab pos="290830" algn="l"/>
              </a:tabLst>
            </a:pP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Günde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en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az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iki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defa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dişlerimizi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fırçalamalıyız.</a:t>
            </a:r>
            <a:endParaRPr sz="3000">
              <a:latin typeface="Palatino Linotype"/>
              <a:cs typeface="Palatino Linotype"/>
            </a:endParaRPr>
          </a:p>
          <a:p>
            <a:pPr marL="12700" marR="660400" indent="278130">
              <a:lnSpc>
                <a:spcPct val="113900"/>
              </a:lnSpc>
              <a:buChar char="*"/>
              <a:tabLst>
                <a:tab pos="290830" algn="l"/>
              </a:tabLst>
            </a:pP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Her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gün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saçlarımızı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taramalı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sık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sık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Palatino Linotype"/>
                <a:cs typeface="Palatino Linotype"/>
              </a:rPr>
              <a:t>uygun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şampuanla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yıkamalıyız.</a:t>
            </a:r>
            <a:endParaRPr sz="3000">
              <a:latin typeface="Palatino Linotype"/>
              <a:cs typeface="Palatino Linotype"/>
            </a:endParaRPr>
          </a:p>
          <a:p>
            <a:pPr marL="12700" marR="5080" indent="278130">
              <a:lnSpc>
                <a:spcPct val="113900"/>
              </a:lnSpc>
              <a:buChar char="*"/>
              <a:tabLst>
                <a:tab pos="290830" algn="l"/>
              </a:tabLst>
            </a:pP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En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az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haftada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bir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defa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banyo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yapmalı,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çamaşırlarımızı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sık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sık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değiştirmeliyiz.</a:t>
            </a:r>
            <a:endParaRPr sz="3000">
              <a:latin typeface="Palatino Linotype"/>
              <a:cs typeface="Palatino Linotype"/>
            </a:endParaRPr>
          </a:p>
          <a:p>
            <a:pPr marL="290830" indent="-278130">
              <a:lnSpc>
                <a:spcPct val="100000"/>
              </a:lnSpc>
              <a:spcBef>
                <a:spcPts val="500"/>
              </a:spcBef>
              <a:buChar char="*"/>
              <a:tabLst>
                <a:tab pos="290830" algn="l"/>
              </a:tabLst>
            </a:pPr>
            <a:r>
              <a:rPr sz="30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Haftada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bir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defa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el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Palatino Linotype"/>
                <a:cs typeface="Palatino Linotype"/>
              </a:rPr>
              <a:t>ayak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tırnaklarını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kesmeliyiz.</a:t>
            </a:r>
            <a:endParaRPr sz="3000">
              <a:latin typeface="Palatino Linotype"/>
              <a:cs typeface="Palatino Linotype"/>
            </a:endParaRPr>
          </a:p>
          <a:p>
            <a:pPr marL="290830" indent="-278130">
              <a:lnSpc>
                <a:spcPct val="100000"/>
              </a:lnSpc>
              <a:spcBef>
                <a:spcPts val="500"/>
              </a:spcBef>
              <a:buChar char="*"/>
              <a:tabLst>
                <a:tab pos="290830" algn="l"/>
              </a:tabLst>
            </a:pP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Çiğ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Palatino Linotype"/>
                <a:cs typeface="Palatino Linotype"/>
              </a:rPr>
              <a:t>meyve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sebzeleri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Palatino Linotype"/>
                <a:cs typeface="Palatino Linotype"/>
              </a:rPr>
              <a:t>yıkamadan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yememeliyiz.</a:t>
            </a:r>
            <a:endParaRPr sz="3000">
              <a:latin typeface="Palatino Linotype"/>
              <a:cs typeface="Palatino Linotype"/>
            </a:endParaRPr>
          </a:p>
          <a:p>
            <a:pPr marL="290830" indent="-278130">
              <a:lnSpc>
                <a:spcPct val="100000"/>
              </a:lnSpc>
              <a:spcBef>
                <a:spcPts val="500"/>
              </a:spcBef>
              <a:buChar char="*"/>
              <a:tabLst>
                <a:tab pos="290830" algn="l"/>
              </a:tabLst>
            </a:pP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Açıkta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satılan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yiyecekleri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tüketmemeliyiz.</a:t>
            </a:r>
            <a:endParaRPr sz="3000">
              <a:latin typeface="Palatino Linotype"/>
              <a:cs typeface="Palatino Linotype"/>
            </a:endParaRPr>
          </a:p>
          <a:p>
            <a:pPr marL="290830" indent="-278130">
              <a:lnSpc>
                <a:spcPct val="100000"/>
              </a:lnSpc>
              <a:spcBef>
                <a:spcPts val="500"/>
              </a:spcBef>
              <a:buChar char="*"/>
              <a:tabLst>
                <a:tab pos="290830" algn="l"/>
              </a:tabLst>
            </a:pPr>
            <a:r>
              <a:rPr sz="3000" spc="-75" dirty="0">
                <a:solidFill>
                  <a:srgbClr val="FFFFFF"/>
                </a:solidFill>
                <a:latin typeface="Palatino Linotype"/>
                <a:cs typeface="Palatino Linotype"/>
              </a:rPr>
              <a:t>Yanımızda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sürekli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kağıt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ıslak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mendil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bulundurmalıyız.</a:t>
            </a:r>
            <a:endParaRPr sz="3000">
              <a:latin typeface="Palatino Linotype"/>
              <a:cs typeface="Palatino Linotype"/>
            </a:endParaRPr>
          </a:p>
          <a:p>
            <a:pPr marL="290830" indent="-278130">
              <a:lnSpc>
                <a:spcPct val="100000"/>
              </a:lnSpc>
              <a:spcBef>
                <a:spcPts val="500"/>
              </a:spcBef>
              <a:buChar char="*"/>
              <a:tabLst>
                <a:tab pos="290830" algn="l"/>
              </a:tabLst>
            </a:pPr>
            <a:r>
              <a:rPr sz="3000" spc="-40" dirty="0">
                <a:solidFill>
                  <a:srgbClr val="FFFFFF"/>
                </a:solidFill>
                <a:latin typeface="Palatino Linotype"/>
                <a:cs typeface="Palatino Linotype"/>
              </a:rPr>
              <a:t>Tuvaletleri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temiz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kullanmalıyız.</a:t>
            </a:r>
            <a:endParaRPr sz="3000">
              <a:latin typeface="Palatino Linotype"/>
              <a:cs typeface="Palatino Linotype"/>
            </a:endParaRPr>
          </a:p>
          <a:p>
            <a:pPr marL="290830" indent="-278130">
              <a:lnSpc>
                <a:spcPct val="100000"/>
              </a:lnSpc>
              <a:spcBef>
                <a:spcPts val="500"/>
              </a:spcBef>
              <a:buChar char="*"/>
              <a:tabLst>
                <a:tab pos="290830" algn="l"/>
              </a:tabLst>
            </a:pP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Çöpleri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çöp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Palatino Linotype"/>
                <a:cs typeface="Palatino Linotype"/>
              </a:rPr>
              <a:t>kutusuna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atmalıyız.</a:t>
            </a:r>
            <a:endParaRPr sz="30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43248" y="4862423"/>
            <a:ext cx="2918460" cy="2082800"/>
            <a:chOff x="9943248" y="4862423"/>
            <a:chExt cx="2918460" cy="2082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3248" y="4862423"/>
              <a:ext cx="2918396" cy="20826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6362" y="4935537"/>
              <a:ext cx="2664396" cy="182869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9353766" y="175818"/>
            <a:ext cx="3469640" cy="2582545"/>
            <a:chOff x="9353766" y="175818"/>
            <a:chExt cx="3469640" cy="258254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3766" y="175818"/>
              <a:ext cx="3469601" cy="2582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6880" y="248932"/>
              <a:ext cx="3215601" cy="232810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09587" y="7365644"/>
            <a:ext cx="3469640" cy="2388235"/>
            <a:chOff x="7209587" y="7365644"/>
            <a:chExt cx="3469640" cy="238823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9587" y="7365644"/>
              <a:ext cx="3469601" cy="23879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2700" y="7438763"/>
              <a:ext cx="3215601" cy="21398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214" rIns="0" bIns="0" rtlCol="0">
            <a:spAutoFit/>
          </a:bodyPr>
          <a:lstStyle/>
          <a:p>
            <a:pPr marL="965200">
              <a:lnSpc>
                <a:spcPct val="100000"/>
              </a:lnSpc>
              <a:spcBef>
                <a:spcPts val="100"/>
              </a:spcBef>
            </a:pPr>
            <a:r>
              <a:rPr dirty="0"/>
              <a:t>KİŞİSEL</a:t>
            </a:r>
            <a:r>
              <a:rPr b="0" spc="625" dirty="0">
                <a:latin typeface="Times New Roman"/>
                <a:cs typeface="Times New Roman"/>
              </a:rPr>
              <a:t> </a:t>
            </a:r>
            <a:r>
              <a:rPr spc="114" dirty="0"/>
              <a:t>HİJYEN: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794" y="2501900"/>
            <a:ext cx="6911975" cy="553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34290" algn="ctr">
              <a:lnSpc>
                <a:spcPct val="114799"/>
              </a:lnSpc>
              <a:spcBef>
                <a:spcPts val="100"/>
              </a:spcBef>
            </a:pPr>
            <a:r>
              <a:rPr sz="4500" dirty="0">
                <a:solidFill>
                  <a:srgbClr val="FFFFFF"/>
                </a:solidFill>
                <a:latin typeface="Palatino Linotype"/>
                <a:cs typeface="Palatino Linotype"/>
              </a:rPr>
              <a:t>Bireyin</a:t>
            </a:r>
            <a:r>
              <a:rPr sz="4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500" spc="-85" dirty="0">
                <a:solidFill>
                  <a:srgbClr val="FFFFFF"/>
                </a:solidFill>
                <a:latin typeface="Palatino Linotype"/>
                <a:cs typeface="Palatino Linotype"/>
              </a:rPr>
              <a:t>vücudunu</a:t>
            </a:r>
            <a:r>
              <a:rPr sz="4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FFFFF"/>
                </a:solidFill>
                <a:latin typeface="Palatino Linotype"/>
                <a:cs typeface="Palatino Linotype"/>
              </a:rPr>
              <a:t>temiz</a:t>
            </a:r>
            <a:r>
              <a:rPr sz="4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5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4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FFFFF"/>
                </a:solidFill>
                <a:latin typeface="Palatino Linotype"/>
                <a:cs typeface="Palatino Linotype"/>
              </a:rPr>
              <a:t>sağlıklı</a:t>
            </a:r>
            <a:r>
              <a:rPr sz="45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FFFFF"/>
                </a:solidFill>
                <a:latin typeface="Palatino Linotype"/>
                <a:cs typeface="Palatino Linotype"/>
              </a:rPr>
              <a:t>tutmak</a:t>
            </a:r>
            <a:r>
              <a:rPr sz="45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FFFFF"/>
                </a:solidFill>
                <a:latin typeface="Palatino Linotype"/>
                <a:cs typeface="Palatino Linotype"/>
              </a:rPr>
              <a:t>için</a:t>
            </a:r>
            <a:r>
              <a:rPr sz="45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5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yaptığı</a:t>
            </a:r>
            <a:r>
              <a:rPr sz="4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FFFFF"/>
                </a:solidFill>
                <a:latin typeface="Palatino Linotype"/>
                <a:cs typeface="Palatino Linotype"/>
              </a:rPr>
              <a:t>tüm</a:t>
            </a:r>
            <a:r>
              <a:rPr sz="45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5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uygulamalardır.</a:t>
            </a:r>
            <a:endParaRPr sz="4500">
              <a:latin typeface="Palatino Linotype"/>
              <a:cs typeface="Palatino Linotype"/>
            </a:endParaRPr>
          </a:p>
          <a:p>
            <a:pPr marL="12700" marR="5080" indent="6350" algn="ctr">
              <a:lnSpc>
                <a:spcPct val="114799"/>
              </a:lnSpc>
            </a:pPr>
            <a:r>
              <a:rPr sz="4500" spc="75" dirty="0">
                <a:solidFill>
                  <a:srgbClr val="FAC2ED"/>
                </a:solidFill>
                <a:latin typeface="Palatino Linotype"/>
                <a:cs typeface="Palatino Linotype"/>
              </a:rPr>
              <a:t>-</a:t>
            </a:r>
            <a:r>
              <a:rPr sz="4500" spc="150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AC2ED"/>
                </a:solidFill>
                <a:latin typeface="Palatino Linotype"/>
                <a:cs typeface="Palatino Linotype"/>
              </a:rPr>
              <a:t>Kişisel</a:t>
            </a:r>
            <a:r>
              <a:rPr sz="4500" spc="150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AC2ED"/>
                </a:solidFill>
                <a:latin typeface="Palatino Linotype"/>
                <a:cs typeface="Palatino Linotype"/>
              </a:rPr>
              <a:t>hijyen,</a:t>
            </a:r>
            <a:r>
              <a:rPr sz="4500" spc="155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AC2ED"/>
                </a:solidFill>
                <a:latin typeface="Palatino Linotype"/>
                <a:cs typeface="Palatino Linotype"/>
              </a:rPr>
              <a:t>el</a:t>
            </a:r>
            <a:r>
              <a:rPr sz="4500" spc="150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spc="-10" dirty="0">
                <a:solidFill>
                  <a:srgbClr val="FAC2ED"/>
                </a:solidFill>
                <a:latin typeface="Palatino Linotype"/>
                <a:cs typeface="Palatino Linotype"/>
              </a:rPr>
              <a:t>yıkama,</a:t>
            </a:r>
            <a:r>
              <a:rPr sz="4500" spc="-10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AC2ED"/>
                </a:solidFill>
                <a:latin typeface="Palatino Linotype"/>
                <a:cs typeface="Palatino Linotype"/>
              </a:rPr>
              <a:t>saç</a:t>
            </a:r>
            <a:r>
              <a:rPr sz="4500" spc="-55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AC2ED"/>
                </a:solidFill>
                <a:latin typeface="Palatino Linotype"/>
                <a:cs typeface="Palatino Linotype"/>
              </a:rPr>
              <a:t>temizliği,</a:t>
            </a:r>
            <a:r>
              <a:rPr sz="4500" spc="-55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spc="-10" dirty="0">
                <a:solidFill>
                  <a:srgbClr val="FAC2ED"/>
                </a:solidFill>
                <a:latin typeface="Palatino Linotype"/>
                <a:cs typeface="Palatino Linotype"/>
              </a:rPr>
              <a:t>ağız</a:t>
            </a:r>
            <a:r>
              <a:rPr sz="4500" spc="-50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AC2ED"/>
                </a:solidFill>
                <a:latin typeface="Palatino Linotype"/>
                <a:cs typeface="Palatino Linotype"/>
              </a:rPr>
              <a:t>ve</a:t>
            </a:r>
            <a:r>
              <a:rPr sz="4500" spc="-55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spc="-25" dirty="0">
                <a:solidFill>
                  <a:srgbClr val="FAC2ED"/>
                </a:solidFill>
                <a:latin typeface="Palatino Linotype"/>
                <a:cs typeface="Palatino Linotype"/>
              </a:rPr>
              <a:t>diş</a:t>
            </a:r>
            <a:r>
              <a:rPr sz="4500" spc="-25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AC2ED"/>
                </a:solidFill>
                <a:latin typeface="Palatino Linotype"/>
                <a:cs typeface="Palatino Linotype"/>
              </a:rPr>
              <a:t>temizliği,</a:t>
            </a:r>
            <a:r>
              <a:rPr sz="4500" spc="20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AC2ED"/>
                </a:solidFill>
                <a:latin typeface="Palatino Linotype"/>
                <a:cs typeface="Palatino Linotype"/>
              </a:rPr>
              <a:t>çamaşır</a:t>
            </a:r>
            <a:r>
              <a:rPr sz="4500" spc="20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spc="-10" dirty="0">
                <a:solidFill>
                  <a:srgbClr val="FAC2ED"/>
                </a:solidFill>
                <a:latin typeface="Palatino Linotype"/>
                <a:cs typeface="Palatino Linotype"/>
              </a:rPr>
              <a:t>temizliği</a:t>
            </a:r>
            <a:r>
              <a:rPr sz="4500" spc="-10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AC2ED"/>
                </a:solidFill>
                <a:latin typeface="Palatino Linotype"/>
                <a:cs typeface="Palatino Linotype"/>
              </a:rPr>
              <a:t>gibi</a:t>
            </a:r>
            <a:r>
              <a:rPr sz="4500" spc="-165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FAC2ED"/>
                </a:solidFill>
                <a:latin typeface="Palatino Linotype"/>
                <a:cs typeface="Palatino Linotype"/>
              </a:rPr>
              <a:t>konuları</a:t>
            </a:r>
            <a:r>
              <a:rPr sz="4500" spc="-165" dirty="0">
                <a:solidFill>
                  <a:srgbClr val="FAC2ED"/>
                </a:solidFill>
                <a:latin typeface="Times New Roman"/>
                <a:cs typeface="Times New Roman"/>
              </a:rPr>
              <a:t> </a:t>
            </a:r>
            <a:r>
              <a:rPr sz="4500" spc="-10" dirty="0">
                <a:solidFill>
                  <a:srgbClr val="FAC2ED"/>
                </a:solidFill>
                <a:latin typeface="Palatino Linotype"/>
                <a:cs typeface="Palatino Linotype"/>
              </a:rPr>
              <a:t>kapsar.</a:t>
            </a:r>
            <a:endParaRPr sz="45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59598" y="2467876"/>
            <a:ext cx="5473700" cy="4925695"/>
            <a:chOff x="7459598" y="2467876"/>
            <a:chExt cx="5473700" cy="49256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9598" y="2467876"/>
              <a:ext cx="5473687" cy="49256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2712" y="2540977"/>
              <a:ext cx="5219700" cy="4671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600" y="914400"/>
            <a:ext cx="11543030" cy="519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1200" marR="5080" indent="-4508500">
              <a:lnSpc>
                <a:spcPct val="112500"/>
              </a:lnSpc>
              <a:spcBef>
                <a:spcPts val="100"/>
              </a:spcBef>
            </a:pPr>
            <a:r>
              <a:rPr sz="4000" b="1" dirty="0">
                <a:solidFill>
                  <a:srgbClr val="D1F67B"/>
                </a:solidFill>
                <a:latin typeface="Palatino Linotype"/>
                <a:cs typeface="Palatino Linotype"/>
              </a:rPr>
              <a:t>Kişi</a:t>
            </a:r>
            <a:r>
              <a:rPr sz="4000" spc="290" dirty="0">
                <a:solidFill>
                  <a:srgbClr val="D1F67B"/>
                </a:solidFill>
                <a:latin typeface="Times New Roman"/>
                <a:cs typeface="Times New Roman"/>
              </a:rPr>
              <a:t> </a:t>
            </a:r>
            <a:r>
              <a:rPr sz="4000" b="1" spc="110" dirty="0">
                <a:solidFill>
                  <a:srgbClr val="D1F67B"/>
                </a:solidFill>
                <a:latin typeface="Palatino Linotype"/>
                <a:cs typeface="Palatino Linotype"/>
              </a:rPr>
              <a:t>tüm</a:t>
            </a:r>
            <a:r>
              <a:rPr sz="4000" spc="290" dirty="0">
                <a:solidFill>
                  <a:srgbClr val="D1F67B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D1F67B"/>
                </a:solidFill>
                <a:latin typeface="Palatino Linotype"/>
                <a:cs typeface="Palatino Linotype"/>
              </a:rPr>
              <a:t>dış</a:t>
            </a:r>
            <a:r>
              <a:rPr sz="4000" spc="295" dirty="0">
                <a:solidFill>
                  <a:srgbClr val="D1F67B"/>
                </a:solidFill>
                <a:latin typeface="Times New Roman"/>
                <a:cs typeface="Times New Roman"/>
              </a:rPr>
              <a:t> </a:t>
            </a:r>
            <a:r>
              <a:rPr sz="4000" b="1" spc="125" dirty="0">
                <a:solidFill>
                  <a:srgbClr val="D1F67B"/>
                </a:solidFill>
                <a:latin typeface="Palatino Linotype"/>
                <a:cs typeface="Palatino Linotype"/>
              </a:rPr>
              <a:t>ortam</a:t>
            </a:r>
            <a:r>
              <a:rPr sz="4000" spc="290" dirty="0">
                <a:solidFill>
                  <a:srgbClr val="D1F67B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D1F67B"/>
                </a:solidFill>
                <a:latin typeface="Palatino Linotype"/>
                <a:cs typeface="Palatino Linotype"/>
              </a:rPr>
              <a:t>kirleticilerinin</a:t>
            </a:r>
            <a:r>
              <a:rPr sz="4000" spc="295" dirty="0">
                <a:solidFill>
                  <a:srgbClr val="D1F67B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D1F67B"/>
                </a:solidFill>
                <a:latin typeface="Palatino Linotype"/>
                <a:cs typeface="Palatino Linotype"/>
              </a:rPr>
              <a:t>sürekli</a:t>
            </a:r>
            <a:r>
              <a:rPr sz="4000" spc="290" dirty="0">
                <a:solidFill>
                  <a:srgbClr val="D1F67B"/>
                </a:solidFill>
                <a:latin typeface="Times New Roman"/>
                <a:cs typeface="Times New Roman"/>
              </a:rPr>
              <a:t> </a:t>
            </a:r>
            <a:r>
              <a:rPr sz="4000" b="1" spc="40" dirty="0">
                <a:solidFill>
                  <a:srgbClr val="D1F67B"/>
                </a:solidFill>
                <a:latin typeface="Palatino Linotype"/>
                <a:cs typeface="Palatino Linotype"/>
              </a:rPr>
              <a:t>etkisi</a:t>
            </a:r>
            <a:r>
              <a:rPr sz="4000" spc="40" dirty="0">
                <a:solidFill>
                  <a:srgbClr val="D1F67B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D1F67B"/>
                </a:solidFill>
                <a:latin typeface="Palatino Linotype"/>
                <a:cs typeface="Palatino Linotype"/>
              </a:rPr>
              <a:t>altındadır.</a:t>
            </a:r>
            <a:endParaRPr sz="4000">
              <a:latin typeface="Palatino Linotype"/>
              <a:cs typeface="Palatino Linotype"/>
            </a:endParaRPr>
          </a:p>
          <a:p>
            <a:pPr marL="63500" marR="975360" indent="-3175" algn="ctr">
              <a:lnSpc>
                <a:spcPct val="112500"/>
              </a:lnSpc>
              <a:spcBef>
                <a:spcPts val="2900"/>
              </a:spcBef>
            </a:pP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İster</a:t>
            </a:r>
            <a:r>
              <a:rPr sz="4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istemez</a:t>
            </a:r>
            <a:r>
              <a:rPr sz="4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elimizle</a:t>
            </a:r>
            <a:r>
              <a:rPr sz="4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dış</a:t>
            </a:r>
            <a:r>
              <a:rPr sz="4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ortamdaki</a:t>
            </a:r>
            <a:r>
              <a:rPr sz="4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bir</a:t>
            </a:r>
            <a:r>
              <a:rPr sz="4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çok</a:t>
            </a: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kirletici</a:t>
            </a:r>
            <a:r>
              <a:rPr sz="4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etmene</a:t>
            </a:r>
            <a:r>
              <a:rPr sz="4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dokunuruz</a:t>
            </a:r>
            <a:r>
              <a:rPr sz="4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4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mikroplar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ellerimize</a:t>
            </a:r>
            <a:r>
              <a:rPr sz="4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bulaşır.</a:t>
            </a:r>
            <a:r>
              <a:rPr sz="4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Ellerimizi</a:t>
            </a:r>
            <a:r>
              <a:rPr sz="4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ağzımıza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Palatino Linotype"/>
                <a:cs typeface="Palatino Linotype"/>
              </a:rPr>
              <a:t>götürdüğümüzde</a:t>
            </a:r>
            <a:r>
              <a:rPr sz="4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ise</a:t>
            </a:r>
            <a:r>
              <a:rPr sz="4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mikropların</a:t>
            </a:r>
            <a:r>
              <a:rPr sz="4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75" dirty="0">
                <a:solidFill>
                  <a:srgbClr val="FFFFFF"/>
                </a:solidFill>
                <a:latin typeface="Palatino Linotype"/>
                <a:cs typeface="Palatino Linotype"/>
              </a:rPr>
              <a:t>vücudumuza</a:t>
            </a:r>
            <a:r>
              <a:rPr sz="4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girmesine</a:t>
            </a:r>
            <a:r>
              <a:rPr sz="4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Palatino Linotype"/>
                <a:cs typeface="Palatino Linotype"/>
              </a:rPr>
              <a:t>sebep</a:t>
            </a:r>
            <a:r>
              <a:rPr sz="4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oluruz.</a:t>
            </a:r>
            <a:endParaRPr sz="4000">
              <a:latin typeface="Palatino Linotype"/>
              <a:cs typeface="Palatino Linotyp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2781" y="6287284"/>
            <a:ext cx="7927340" cy="3299460"/>
            <a:chOff x="2592781" y="6287284"/>
            <a:chExt cx="7927340" cy="3299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2781" y="6287284"/>
              <a:ext cx="7926997" cy="32988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495" y="6361991"/>
              <a:ext cx="7669822" cy="3041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67495" y="6361988"/>
              <a:ext cx="7670165" cy="3042285"/>
            </a:xfrm>
            <a:custGeom>
              <a:avLst/>
              <a:gdLst/>
              <a:ahLst/>
              <a:cxnLst/>
              <a:rect l="l" t="t" r="r" b="b"/>
              <a:pathLst>
                <a:path w="7670165" h="3042284">
                  <a:moveTo>
                    <a:pt x="0" y="3041700"/>
                  </a:moveTo>
                  <a:lnTo>
                    <a:pt x="7669822" y="3041700"/>
                  </a:lnTo>
                  <a:lnTo>
                    <a:pt x="7669822" y="0"/>
                  </a:lnTo>
                  <a:lnTo>
                    <a:pt x="0" y="0"/>
                  </a:lnTo>
                  <a:lnTo>
                    <a:pt x="0" y="304170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" y="1280160"/>
            <a:ext cx="11188700" cy="764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345440" indent="-23495" algn="ctr">
              <a:lnSpc>
                <a:spcPct val="113599"/>
              </a:lnSpc>
              <a:spcBef>
                <a:spcPts val="100"/>
              </a:spcBef>
            </a:pPr>
            <a:r>
              <a:rPr sz="4400" dirty="0">
                <a:solidFill>
                  <a:srgbClr val="FFE3D3"/>
                </a:solidFill>
                <a:latin typeface="Palatino Linotype"/>
                <a:cs typeface="Palatino Linotype"/>
              </a:rPr>
              <a:t>İnsan</a:t>
            </a:r>
            <a:r>
              <a:rPr sz="4400" spc="-3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E3D3"/>
                </a:solidFill>
                <a:latin typeface="Palatino Linotype"/>
                <a:cs typeface="Palatino Linotype"/>
              </a:rPr>
              <a:t>derisi</a:t>
            </a:r>
            <a:r>
              <a:rPr sz="4400" spc="-3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E3D3"/>
                </a:solidFill>
                <a:latin typeface="Palatino Linotype"/>
                <a:cs typeface="Palatino Linotype"/>
              </a:rPr>
              <a:t>bir</a:t>
            </a:r>
            <a:r>
              <a:rPr sz="4400" spc="-3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spc="-20" dirty="0">
                <a:solidFill>
                  <a:srgbClr val="FFE3D3"/>
                </a:solidFill>
                <a:latin typeface="Palatino Linotype"/>
                <a:cs typeface="Palatino Linotype"/>
              </a:rPr>
              <a:t>dereceye</a:t>
            </a:r>
            <a:r>
              <a:rPr sz="4400" spc="-35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spc="-55" dirty="0">
                <a:solidFill>
                  <a:srgbClr val="FFE3D3"/>
                </a:solidFill>
                <a:latin typeface="Palatino Linotype"/>
                <a:cs typeface="Palatino Linotype"/>
              </a:rPr>
              <a:t>kadar</a:t>
            </a:r>
            <a:r>
              <a:rPr sz="4400" spc="-30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FFE3D3"/>
                </a:solidFill>
                <a:latin typeface="Palatino Linotype"/>
                <a:cs typeface="Palatino Linotype"/>
              </a:rPr>
              <a:t>dışarıdan</a:t>
            </a:r>
            <a:r>
              <a:rPr sz="4400" spc="-10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E3D3"/>
                </a:solidFill>
                <a:latin typeface="Palatino Linotype"/>
                <a:cs typeface="Palatino Linotype"/>
              </a:rPr>
              <a:t>gelen</a:t>
            </a:r>
            <a:r>
              <a:rPr sz="4400" spc="40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E3D3"/>
                </a:solidFill>
                <a:latin typeface="Palatino Linotype"/>
                <a:cs typeface="Palatino Linotype"/>
              </a:rPr>
              <a:t>kirleticilere</a:t>
            </a:r>
            <a:r>
              <a:rPr sz="4400" spc="40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E3D3"/>
                </a:solidFill>
                <a:latin typeface="Palatino Linotype"/>
                <a:cs typeface="Palatino Linotype"/>
              </a:rPr>
              <a:t>karşı</a:t>
            </a:r>
            <a:r>
              <a:rPr sz="4400" spc="40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spc="-65" dirty="0">
                <a:solidFill>
                  <a:srgbClr val="FFE3D3"/>
                </a:solidFill>
                <a:latin typeface="Palatino Linotype"/>
                <a:cs typeface="Palatino Linotype"/>
              </a:rPr>
              <a:t>koruyucu</a:t>
            </a:r>
            <a:r>
              <a:rPr sz="4400" spc="40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E3D3"/>
                </a:solidFill>
                <a:latin typeface="Palatino Linotype"/>
                <a:cs typeface="Palatino Linotype"/>
              </a:rPr>
              <a:t>bir</a:t>
            </a:r>
            <a:r>
              <a:rPr sz="4400" spc="40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FFE3D3"/>
                </a:solidFill>
                <a:latin typeface="Palatino Linotype"/>
                <a:cs typeface="Palatino Linotype"/>
              </a:rPr>
              <a:t>engel</a:t>
            </a:r>
            <a:r>
              <a:rPr sz="4400" spc="-10" dirty="0">
                <a:solidFill>
                  <a:srgbClr val="FFE3D3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FFE3D3"/>
                </a:solidFill>
                <a:latin typeface="Palatino Linotype"/>
                <a:cs typeface="Palatino Linotype"/>
              </a:rPr>
              <a:t>oluşturmaktadır</a:t>
            </a:r>
            <a:r>
              <a:rPr sz="44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.</a:t>
            </a:r>
            <a:endParaRPr sz="4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4400">
              <a:latin typeface="Palatino Linotype"/>
              <a:cs typeface="Palatino Linotype"/>
            </a:endParaRPr>
          </a:p>
          <a:p>
            <a:pPr marL="774700" marR="774065" algn="ctr">
              <a:lnSpc>
                <a:spcPct val="113599"/>
              </a:lnSpc>
            </a:pPr>
            <a:r>
              <a:rPr sz="4400" dirty="0">
                <a:solidFill>
                  <a:srgbClr val="BBFDBA"/>
                </a:solidFill>
                <a:latin typeface="Palatino Linotype"/>
                <a:cs typeface="Palatino Linotype"/>
              </a:rPr>
              <a:t>Deri</a:t>
            </a:r>
            <a:r>
              <a:rPr sz="4400" spc="4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BBFDBA"/>
                </a:solidFill>
                <a:latin typeface="Palatino Linotype"/>
                <a:cs typeface="Palatino Linotype"/>
              </a:rPr>
              <a:t>bütün</a:t>
            </a:r>
            <a:r>
              <a:rPr sz="4400" spc="4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BBFDBA"/>
                </a:solidFill>
                <a:latin typeface="Palatino Linotype"/>
                <a:cs typeface="Palatino Linotype"/>
              </a:rPr>
              <a:t>bir</a:t>
            </a:r>
            <a:r>
              <a:rPr sz="4400" spc="4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400" spc="-50" dirty="0">
                <a:solidFill>
                  <a:srgbClr val="BBFDBA"/>
                </a:solidFill>
                <a:latin typeface="Palatino Linotype"/>
                <a:cs typeface="Palatino Linotype"/>
              </a:rPr>
              <a:t>organdır.</a:t>
            </a:r>
            <a:r>
              <a:rPr sz="4400" spc="45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400" spc="-80" dirty="0">
                <a:solidFill>
                  <a:srgbClr val="BBFDBA"/>
                </a:solidFill>
                <a:latin typeface="Palatino Linotype"/>
                <a:cs typeface="Palatino Linotype"/>
              </a:rPr>
              <a:t>Koruyuculuğu</a:t>
            </a:r>
            <a:r>
              <a:rPr sz="4400" spc="-8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400" spc="-45" dirty="0">
                <a:solidFill>
                  <a:srgbClr val="BBFDBA"/>
                </a:solidFill>
                <a:latin typeface="Palatino Linotype"/>
                <a:cs typeface="Palatino Linotype"/>
              </a:rPr>
              <a:t>sağlığıyla</a:t>
            </a:r>
            <a:r>
              <a:rPr sz="4400" spc="-22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400" spc="-50" dirty="0">
                <a:solidFill>
                  <a:srgbClr val="BBFDBA"/>
                </a:solidFill>
                <a:latin typeface="Palatino Linotype"/>
                <a:cs typeface="Palatino Linotype"/>
              </a:rPr>
              <a:t>yakından</a:t>
            </a:r>
            <a:r>
              <a:rPr sz="4400" spc="-220" dirty="0">
                <a:solidFill>
                  <a:srgbClr val="BBFDBA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BBFDBA"/>
                </a:solidFill>
                <a:latin typeface="Palatino Linotype"/>
                <a:cs typeface="Palatino Linotype"/>
              </a:rPr>
              <a:t>ilişkilidir.</a:t>
            </a:r>
            <a:endParaRPr sz="4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4400">
              <a:latin typeface="Palatino Linotype"/>
              <a:cs typeface="Palatino Linotype"/>
            </a:endParaRPr>
          </a:p>
          <a:p>
            <a:pPr marL="12700" marR="5080" indent="10795" algn="ctr">
              <a:lnSpc>
                <a:spcPct val="113599"/>
              </a:lnSpc>
            </a:pPr>
            <a:r>
              <a:rPr sz="4400" dirty="0">
                <a:solidFill>
                  <a:srgbClr val="E4F8FD"/>
                </a:solidFill>
                <a:latin typeface="Palatino Linotype"/>
                <a:cs typeface="Palatino Linotype"/>
              </a:rPr>
              <a:t>Derideki</a:t>
            </a:r>
            <a:r>
              <a:rPr sz="4400" spc="-55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4400" spc="-20" dirty="0">
                <a:solidFill>
                  <a:srgbClr val="E4F8FD"/>
                </a:solidFill>
                <a:latin typeface="Palatino Linotype"/>
                <a:cs typeface="Palatino Linotype"/>
              </a:rPr>
              <a:t>çatlaklar,</a:t>
            </a:r>
            <a:r>
              <a:rPr sz="4400" spc="-50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4400" spc="-50" dirty="0">
                <a:solidFill>
                  <a:srgbClr val="E4F8FD"/>
                </a:solidFill>
                <a:latin typeface="Palatino Linotype"/>
                <a:cs typeface="Palatino Linotype"/>
              </a:rPr>
              <a:t>yaralar</a:t>
            </a:r>
            <a:r>
              <a:rPr sz="4400" spc="-55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E4F8FD"/>
                </a:solidFill>
                <a:latin typeface="Palatino Linotype"/>
                <a:cs typeface="Palatino Linotype"/>
              </a:rPr>
              <a:t>bir</a:t>
            </a:r>
            <a:r>
              <a:rPr sz="4400" spc="-50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E4F8FD"/>
                </a:solidFill>
                <a:latin typeface="Palatino Linotype"/>
                <a:cs typeface="Palatino Linotype"/>
              </a:rPr>
              <a:t>takım</a:t>
            </a:r>
            <a:r>
              <a:rPr sz="4400" spc="-55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E4F8FD"/>
                </a:solidFill>
                <a:latin typeface="Palatino Linotype"/>
                <a:cs typeface="Palatino Linotype"/>
              </a:rPr>
              <a:t>hastalık</a:t>
            </a:r>
            <a:r>
              <a:rPr sz="4400" spc="-10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E4F8FD"/>
                </a:solidFill>
                <a:latin typeface="Palatino Linotype"/>
                <a:cs typeface="Palatino Linotype"/>
              </a:rPr>
              <a:t>etkenlerinin</a:t>
            </a:r>
            <a:r>
              <a:rPr sz="4400" spc="-60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4400" spc="-60" dirty="0">
                <a:solidFill>
                  <a:srgbClr val="E4F8FD"/>
                </a:solidFill>
                <a:latin typeface="Palatino Linotype"/>
                <a:cs typeface="Palatino Linotype"/>
              </a:rPr>
              <a:t>kolayca</a:t>
            </a:r>
            <a:r>
              <a:rPr sz="4400" spc="-55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4400" spc="-95" dirty="0">
                <a:solidFill>
                  <a:srgbClr val="E4F8FD"/>
                </a:solidFill>
                <a:latin typeface="Palatino Linotype"/>
                <a:cs typeface="Palatino Linotype"/>
              </a:rPr>
              <a:t>vücuda</a:t>
            </a:r>
            <a:r>
              <a:rPr sz="4400" spc="-55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E4F8FD"/>
                </a:solidFill>
                <a:latin typeface="Palatino Linotype"/>
                <a:cs typeface="Palatino Linotype"/>
              </a:rPr>
              <a:t>girmesine</a:t>
            </a:r>
            <a:r>
              <a:rPr sz="4400" spc="-55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E4F8FD"/>
                </a:solidFill>
                <a:latin typeface="Palatino Linotype"/>
                <a:cs typeface="Palatino Linotype"/>
              </a:rPr>
              <a:t>neden</a:t>
            </a:r>
            <a:r>
              <a:rPr sz="4400" spc="-10" dirty="0">
                <a:solidFill>
                  <a:srgbClr val="E4F8FD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E4F8FD"/>
                </a:solidFill>
                <a:latin typeface="Palatino Linotype"/>
                <a:cs typeface="Palatino Linotype"/>
              </a:rPr>
              <a:t>olabilir.</a:t>
            </a:r>
            <a:endParaRPr sz="4400">
              <a:latin typeface="Palatino Linotype"/>
              <a:cs typeface="Palatino Linotyp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16703" y="1162545"/>
            <a:ext cx="1788160" cy="7553325"/>
            <a:chOff x="11216703" y="1162545"/>
            <a:chExt cx="1788160" cy="75533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6703" y="1162545"/>
              <a:ext cx="1788096" cy="2403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89817" y="1235659"/>
              <a:ext cx="1714982" cy="21490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42509" y="6971102"/>
              <a:ext cx="1262291" cy="1744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5635" y="7044220"/>
              <a:ext cx="1189164" cy="14901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07076" y="3311639"/>
              <a:ext cx="1597723" cy="21645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0190" y="3384765"/>
              <a:ext cx="1524609" cy="19105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6045" y="5222176"/>
              <a:ext cx="1468754" cy="20029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09159" y="5295303"/>
              <a:ext cx="1395641" cy="17489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300" y="543559"/>
            <a:ext cx="8954135" cy="223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8100" marR="5080" indent="-1295400">
              <a:lnSpc>
                <a:spcPct val="113300"/>
              </a:lnSpc>
              <a:spcBef>
                <a:spcPts val="95"/>
              </a:spcBef>
            </a:pPr>
            <a:r>
              <a:rPr sz="6400" b="0" dirty="0">
                <a:solidFill>
                  <a:srgbClr val="FFFF00"/>
                </a:solidFill>
                <a:latin typeface="Palatino Linotype"/>
                <a:cs typeface="Palatino Linotype"/>
              </a:rPr>
              <a:t>Ergenlik</a:t>
            </a:r>
            <a:r>
              <a:rPr sz="6400" b="0" spc="-1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400" b="0" spc="-50" dirty="0">
                <a:solidFill>
                  <a:srgbClr val="FFFF00"/>
                </a:solidFill>
                <a:latin typeface="Palatino Linotype"/>
                <a:cs typeface="Palatino Linotype"/>
              </a:rPr>
              <a:t>çağında</a:t>
            </a:r>
            <a:r>
              <a:rPr sz="6400" b="0" spc="-1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400" b="0" spc="-25" dirty="0">
                <a:solidFill>
                  <a:srgbClr val="FFFF00"/>
                </a:solidFill>
                <a:latin typeface="Palatino Linotype"/>
                <a:cs typeface="Palatino Linotype"/>
              </a:rPr>
              <a:t>vücutta</a:t>
            </a:r>
            <a:r>
              <a:rPr sz="6400" b="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400" b="0" dirty="0">
                <a:solidFill>
                  <a:srgbClr val="FFFF00"/>
                </a:solidFill>
                <a:latin typeface="Palatino Linotype"/>
                <a:cs typeface="Palatino Linotype"/>
              </a:rPr>
              <a:t>değişiklikler</a:t>
            </a:r>
            <a:r>
              <a:rPr sz="6400" b="0" spc="-3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400" b="0" spc="-10" dirty="0">
                <a:solidFill>
                  <a:srgbClr val="FFFF00"/>
                </a:solidFill>
                <a:latin typeface="Palatino Linotype"/>
                <a:cs typeface="Palatino Linotype"/>
              </a:rPr>
              <a:t>olur;</a:t>
            </a:r>
            <a:endParaRPr sz="64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" y="2580639"/>
            <a:ext cx="6776084" cy="678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3100"/>
              </a:lnSpc>
              <a:spcBef>
                <a:spcPts val="100"/>
              </a:spcBef>
            </a:pPr>
            <a:r>
              <a:rPr sz="5600" spc="-570" dirty="0">
                <a:solidFill>
                  <a:srgbClr val="FFFFFF"/>
                </a:solidFill>
                <a:latin typeface="Palatino Linotype"/>
                <a:cs typeface="Palatino Linotype"/>
              </a:rPr>
              <a:t>T</a:t>
            </a:r>
            <a:r>
              <a:rPr sz="5600" spc="145" dirty="0">
                <a:solidFill>
                  <a:srgbClr val="FFFFFF"/>
                </a:solidFill>
                <a:latin typeface="Palatino Linotype"/>
                <a:cs typeface="Palatino Linotype"/>
              </a:rPr>
              <a:t>er</a:t>
            </a:r>
            <a:r>
              <a:rPr sz="5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dirty="0">
                <a:solidFill>
                  <a:srgbClr val="FFFFFF"/>
                </a:solidFill>
                <a:latin typeface="Palatino Linotype"/>
                <a:cs typeface="Palatino Linotype"/>
              </a:rPr>
              <a:t>bezleri</a:t>
            </a:r>
            <a:r>
              <a:rPr sz="5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daha</a:t>
            </a:r>
            <a:r>
              <a:rPr sz="5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dirty="0">
                <a:solidFill>
                  <a:srgbClr val="FFFFFF"/>
                </a:solidFill>
                <a:latin typeface="Palatino Linotype"/>
                <a:cs typeface="Palatino Linotype"/>
              </a:rPr>
              <a:t>etkindir</a:t>
            </a:r>
            <a:r>
              <a:rPr sz="56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dirty="0">
                <a:solidFill>
                  <a:srgbClr val="FFFFFF"/>
                </a:solidFill>
                <a:latin typeface="Palatino Linotype"/>
                <a:cs typeface="Palatino Linotype"/>
              </a:rPr>
              <a:t>ve</a:t>
            </a:r>
            <a:r>
              <a:rPr sz="56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dirty="0">
                <a:solidFill>
                  <a:srgbClr val="FFFFFF"/>
                </a:solidFill>
                <a:latin typeface="Palatino Linotype"/>
                <a:cs typeface="Palatino Linotype"/>
              </a:rPr>
              <a:t>daha</a:t>
            </a:r>
            <a:r>
              <a:rPr sz="56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spc="-70" dirty="0">
                <a:solidFill>
                  <a:srgbClr val="FFFFFF"/>
                </a:solidFill>
                <a:latin typeface="Palatino Linotype"/>
                <a:cs typeface="Palatino Linotype"/>
              </a:rPr>
              <a:t>fazla</a:t>
            </a:r>
            <a:r>
              <a:rPr sz="5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dirty="0">
                <a:solidFill>
                  <a:srgbClr val="FFFFFF"/>
                </a:solidFill>
                <a:latin typeface="Palatino Linotype"/>
                <a:cs typeface="Palatino Linotype"/>
              </a:rPr>
              <a:t>terleme</a:t>
            </a:r>
            <a:r>
              <a:rPr sz="56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olur.</a:t>
            </a:r>
            <a:endParaRPr sz="5600">
              <a:latin typeface="Palatino Linotype"/>
              <a:cs typeface="Palatino Linotype"/>
            </a:endParaRPr>
          </a:p>
          <a:p>
            <a:pPr marL="583565" marR="578485" indent="-7620" algn="ctr">
              <a:lnSpc>
                <a:spcPct val="113100"/>
              </a:lnSpc>
            </a:pPr>
            <a:r>
              <a:rPr sz="5600" dirty="0">
                <a:solidFill>
                  <a:srgbClr val="FFFFFF"/>
                </a:solidFill>
                <a:latin typeface="Palatino Linotype"/>
                <a:cs typeface="Palatino Linotype"/>
              </a:rPr>
              <a:t>İnsanlar</a:t>
            </a:r>
            <a:r>
              <a:rPr sz="5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sıcak</a:t>
            </a:r>
            <a:r>
              <a:rPr sz="5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ortamlarda,</a:t>
            </a:r>
            <a:r>
              <a:rPr sz="5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sinirlendiklerinde</a:t>
            </a:r>
            <a:r>
              <a:rPr sz="5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dirty="0">
                <a:solidFill>
                  <a:srgbClr val="FFFFFF"/>
                </a:solidFill>
                <a:latin typeface="Palatino Linotype"/>
                <a:cs typeface="Palatino Linotype"/>
              </a:rPr>
              <a:t>daha</a:t>
            </a:r>
            <a:r>
              <a:rPr sz="5600" spc="-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dirty="0">
                <a:solidFill>
                  <a:srgbClr val="FFFFFF"/>
                </a:solidFill>
                <a:latin typeface="Palatino Linotype"/>
                <a:cs typeface="Palatino Linotype"/>
              </a:rPr>
              <a:t>fazla</a:t>
            </a:r>
            <a:r>
              <a:rPr sz="5600" spc="-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6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terler.</a:t>
            </a:r>
            <a:endParaRPr sz="56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23658" y="4565590"/>
            <a:ext cx="5537835" cy="4168140"/>
            <a:chOff x="7323658" y="4565590"/>
            <a:chExt cx="5537835" cy="41681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3658" y="4565590"/>
              <a:ext cx="5537822" cy="4167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6784" y="4638708"/>
              <a:ext cx="5283822" cy="3913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893</Words>
  <Application>Microsoft Office PowerPoint</Application>
  <PresentationFormat>Özel</PresentationFormat>
  <Paragraphs>97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Palatino Linotype</vt:lpstr>
      <vt:lpstr>Times New Roman</vt:lpstr>
      <vt:lpstr>Office Theme</vt:lpstr>
      <vt:lpstr>KİŞİSEL HİJYEN VE OKUL HİJYENİ</vt:lpstr>
      <vt:lpstr>MİKROP NEDİR?</vt:lpstr>
      <vt:lpstr>Mikroplardan korunmak için şunları yapmalıyız:</vt:lpstr>
      <vt:lpstr>PowerPoint Sunusu</vt:lpstr>
      <vt:lpstr>HİJYENİK OLMAK İÇİN NE YAPMALIYIZ ?</vt:lpstr>
      <vt:lpstr>KİŞİSEL HİJYEN:</vt:lpstr>
      <vt:lpstr>PowerPoint Sunusu</vt:lpstr>
      <vt:lpstr>PowerPoint Sunusu</vt:lpstr>
      <vt:lpstr>Ergenlik çağında vücutta değişiklikler olur;</vt:lpstr>
      <vt:lpstr>Normalde ter kokusuzdur.</vt:lpstr>
      <vt:lpstr>PowerPoint Sunusu</vt:lpstr>
      <vt:lpstr>El ve Tırnak Temizliği ve Bakımı</vt:lpstr>
      <vt:lpstr>Ellerimizi değişik kirleticilere değdirerek aldığımız, öksürerek ve hapşırarak bulaştırdığımız mikroplar, ellerimizi yıkamazsak çok hızlı çoğalırlar.</vt:lpstr>
      <vt:lpstr>Vücuda giren mikroplar kolayca çoğalarak birçok hastalığın ortaya çıkmasına yol açabilirler.</vt:lpstr>
      <vt:lpstr>PowerPoint Sunusu</vt:lpstr>
      <vt:lpstr>ÇEVRE TEMİZLİĞİ- OKUL HİJYENİ</vt:lpstr>
      <vt:lpstr>OKUL SAĞLIĞI HİJYENİ KONUSUNDA UYULMASI GEREKEN KURALLAR</vt:lpstr>
      <vt:lpstr>PowerPoint Sunusu</vt:lpstr>
      <vt:lpstr>Kirletilmiş çevreyi temizlemek zordur.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Hijyen Eğitimi</dc:title>
  <cp:lastModifiedBy>Ali Durmaz Ortaokulu</cp:lastModifiedBy>
  <cp:revision>1</cp:revision>
  <dcterms:created xsi:type="dcterms:W3CDTF">2025-02-13T07:01:22Z</dcterms:created>
  <dcterms:modified xsi:type="dcterms:W3CDTF">2025-02-13T07:06:33Z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2024-12-14T00:00:00Z</vt:filetime>
  </property>
  <property fmtid="{D5CDD505-2E9C-101B-9397-08002B2CF9AE}" pid="3" name="Creator">
    <vt:lpwstr>Keynote</vt:lpwstr>
  </property>
  <property fmtid="{D5CDD505-2E9C-101B-9397-08002B2CF9AE}" pid="4" name="LastSaved">
    <vt:filetime>2025-02-13T00:00:00Z</vt:filetime>
  </property>
  <property fmtid="{D5CDD505-2E9C-101B-9397-08002B2CF9AE}" pid="5" name="Producer">
    <vt:lpwstr>GPL Ghostscript 9.55.0</vt:lpwstr>
  </property>
</Properties>
</file>